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84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71" r:id="rId15"/>
    <p:sldId id="283" r:id="rId16"/>
    <p:sldId id="272" r:id="rId17"/>
    <p:sldId id="273" r:id="rId18"/>
    <p:sldId id="278" r:id="rId19"/>
    <p:sldId id="279" r:id="rId20"/>
    <p:sldId id="280" r:id="rId21"/>
    <p:sldId id="281" r:id="rId22"/>
    <p:sldId id="276" r:id="rId23"/>
    <p:sldId id="282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6" r:id="rId44"/>
    <p:sldId id="311" r:id="rId45"/>
    <p:sldId id="307" r:id="rId46"/>
    <p:sldId id="308" r:id="rId47"/>
    <p:sldId id="314" r:id="rId48"/>
    <p:sldId id="309" r:id="rId49"/>
    <p:sldId id="310" r:id="rId50"/>
    <p:sldId id="312" r:id="rId51"/>
    <p:sldId id="313" r:id="rId52"/>
    <p:sldId id="277" r:id="rId53"/>
    <p:sldId id="305" r:id="rId54"/>
    <p:sldId id="274" r:id="rId55"/>
    <p:sldId id="275" r:id="rId56"/>
    <p:sldId id="315" r:id="rId57"/>
    <p:sldId id="316" r:id="rId58"/>
    <p:sldId id="317" r:id="rId59"/>
    <p:sldId id="318" r:id="rId60"/>
    <p:sldId id="319" r:id="rId61"/>
    <p:sldId id="321" r:id="rId6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42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41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80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57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81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6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00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6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04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82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31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8B1E8-47C7-4CE1-B649-A66DD7960EB0}" type="datetimeFigureOut">
              <a:rPr lang="it-IT" smtClean="0"/>
              <a:t>15/03/2014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EFE6-A060-4681-B437-DC73E32FF9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16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Video%20e%20immagini%20per%20nuoro/Vasco%20Rossi%20-%20Un%20Senso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Video%20e%20immagini%20per%20nuoro/I%20ragazzi%20e%20la%20TV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jpg"/><Relationship Id="rId2" Type="http://schemas.openxmlformats.org/officeDocument/2006/relationships/hyperlink" Target="Video%20e%20immagini%20per%20nuoro/Video%20usati/4.%20Coca%20Cola%20CENA%20IN%20FAMIGLIA%202013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Video%20e%20immagini%20per%20nuoro/Video%20usati/01%20spot_Italia1.av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2" Type="http://schemas.openxmlformats.org/officeDocument/2006/relationships/hyperlink" Target="Video%20e%20immagini%20per%20nuoro/Il%20fenomeno%20Peppa%20Pig%20al%20cinema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5.jpg"/><Relationship Id="rId2" Type="http://schemas.openxmlformats.org/officeDocument/2006/relationships/hyperlink" Target="Video%20e%20immagini%20per%20nuoro/Violetta%20-%20Sigla%20in%20Italiano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hyperlink" Target="Video%20e%20immagini%20per%20nuoro/Violetta%202%20-%20Fran%20e%20Cami%20aiutano%20Vilu%20a%20comunicare%20con%20Diego.mp4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Video%20e%20immagini%20per%20nuoro/HERCULES_%20LA%20LEGGENDA%20HA%20INIZIO.mp4" TargetMode="External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hyperlink" Target="Video%20e%20immagini%20per%20nuoro/The%20LEGO&#194;&#174;%20Movie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Relationship Id="rId9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hyperlink" Target="Video%20e%20immagini%20per%20nuoro/Assassin's%20Creed%20IV%20Black%20Flag%20_%20Trailer%20di%20Lancio%20%5bIT%5d.mp4" TargetMode="External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12" Type="http://schemas.openxmlformats.org/officeDocument/2006/relationships/hyperlink" Target="Video%20e%20immagini%20per%20nuoro/Pharrell%20Williams%20-%20Happy%20(Official%20Music%20Video).mp4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11" Type="http://schemas.openxmlformats.org/officeDocument/2006/relationships/image" Target="../media/image69.jpg"/><Relationship Id="rId5" Type="http://schemas.openxmlformats.org/officeDocument/2006/relationships/image" Target="../media/image63.jpg"/><Relationship Id="rId10" Type="http://schemas.openxmlformats.org/officeDocument/2006/relationships/image" Target="../media/image68.jpeg"/><Relationship Id="rId4" Type="http://schemas.openxmlformats.org/officeDocument/2006/relationships/image" Target="../media/image62.jpg"/><Relationship Id="rId9" Type="http://schemas.openxmlformats.org/officeDocument/2006/relationships/image" Target="../media/image6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Video%20e%20immagini%20per%20nuoro/8.%20IKEA%20Spot%20gay%20friendly%202012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hyperlink" Target="Video%20e%20immagini%20per%20nuoro/6.%20Ford%20Fiesta.%20Aprile%202013..mp4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Video%20e%20immagini%20per%20nuoro/Generazione%20Facebook.avi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hyperlink" Target="Video%20e%20immagini%20per%20nuoro/I%20nativi%20digitali_%20documentario%20da%20SuperQuark.mp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hyperlink" Target="Video%20e%20immagini%20per%20nuoro/ADOLESCENTI%20E%20SMARTPHONE%20EDT1.mp4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hyperlink" Target="Video%20e%20immagini%20per%20nuoro/Adolescenti%20e%20socialnetwork.mp4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hyperlink" Target="Video%20e%20immagini%20per%20nuoro/I%20RISCHI%20di%20Facebook_%20servizio%20del%20TG1%20del%2012%20novembre%202010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hyperlink" Target="Video%20e%20immagini%20per%20nuoro/Twitter%20-%20The%20Musical.mp4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hyperlink" Target="Video%20e%20immagini%20per%20nuoro/Angry%20Birds%20Go%20Telepod%20e%20giocattoli%203.0%20per%20nativi%20digitali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cad=rja&amp;docid=uc-u2CeL3SrstM&amp;tbnid=P1NvFWJ934LsuM:&amp;ved=0CAUQjRw&amp;url=http://www.iltesoro.org/2012_04_01_archive.html&amp;ei=RWoSU5fnIceztAbSj4HQCg&amp;bvm=bv.62286460,d.d2k&amp;psig=AFQjCNF3YrTKmgBzRwws6j7pQ-lAnuUFfw&amp;ust=1393802121613792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hyperlink" Target="Video%20e%20immagini%20per%20nuoro/2012%20-%20Indagine%20conoscitiva%20Condizione%20Infanzia_%20NUOVE%20TECNOLOGIE.mp4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hyperlink" Target="Video%20e%20immagini%20per%20nuoro/2012%20-%20Indagine%20conoscitiva%20Condizione%20Infanzia_%20CYBERBULLISMO%20E%20SEXTING.mp4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Video%20e%20immagini%20per%20nuoro/I%20diritti%20del%20nativo%20digitale.mp4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Università Pontificia Salesiana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43" y="3147628"/>
            <a:ext cx="6262113" cy="17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4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Educare </a:t>
            </a:r>
            <a:r>
              <a:rPr lang="it-IT" dirty="0" smtClean="0">
                <a:solidFill>
                  <a:schemeClr val="bg1"/>
                </a:solidFill>
              </a:rPr>
              <a:t>&gt;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&gt; «portare </a:t>
            </a:r>
            <a:r>
              <a:rPr lang="it-IT" dirty="0">
                <a:solidFill>
                  <a:srgbClr val="FFFF00"/>
                </a:solidFill>
              </a:rPr>
              <a:t>fuori, far </a:t>
            </a:r>
            <a:r>
              <a:rPr lang="it-IT" dirty="0" smtClean="0">
                <a:solidFill>
                  <a:srgbClr val="FFFF00"/>
                </a:solidFill>
              </a:rPr>
              <a:t>crescere»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&gt; «orientare </a:t>
            </a:r>
            <a:r>
              <a:rPr lang="it-IT" dirty="0">
                <a:solidFill>
                  <a:srgbClr val="FFFF00"/>
                </a:solidFill>
              </a:rPr>
              <a:t>verso un orizzonte di </a:t>
            </a:r>
            <a:r>
              <a:rPr lang="it-IT" dirty="0" smtClean="0">
                <a:solidFill>
                  <a:srgbClr val="FFFF00"/>
                </a:solidFill>
              </a:rPr>
              <a:t>senso»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Immagin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5618708" cy="320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384376" cy="225625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4320480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Evangelizzare &gt;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680" y="1672208"/>
            <a:ext cx="8686800" cy="5069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000" dirty="0" smtClean="0">
                <a:solidFill>
                  <a:srgbClr val="FFFF00"/>
                </a:solidFill>
              </a:rPr>
              <a:t>&gt; portar </a:t>
            </a:r>
            <a:r>
              <a:rPr lang="it-IT" sz="3000" dirty="0">
                <a:solidFill>
                  <a:srgbClr val="FFFF00"/>
                </a:solidFill>
              </a:rPr>
              <a:t>fuori, far </a:t>
            </a:r>
            <a:r>
              <a:rPr lang="it-IT" sz="3000" dirty="0" smtClean="0">
                <a:solidFill>
                  <a:srgbClr val="FFFF00"/>
                </a:solidFill>
              </a:rPr>
              <a:t>emergere </a:t>
            </a:r>
          </a:p>
          <a:p>
            <a:pPr marL="0" indent="0">
              <a:buNone/>
            </a:pPr>
            <a:r>
              <a:rPr lang="it-IT" sz="3000" dirty="0" smtClean="0">
                <a:solidFill>
                  <a:srgbClr val="FFFF00"/>
                </a:solidFill>
              </a:rPr>
              <a:t>    </a:t>
            </a:r>
            <a:r>
              <a:rPr lang="it-IT" sz="3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FAR CRESCERE IL VANGELO</a:t>
            </a:r>
          </a:p>
          <a:p>
            <a:pPr marL="0" indent="0">
              <a:buNone/>
            </a:pPr>
            <a:r>
              <a:rPr lang="it-IT" sz="3000" dirty="0" smtClean="0">
                <a:solidFill>
                  <a:srgbClr val="FFFF00"/>
                </a:solidFill>
              </a:rPr>
              <a:t>&gt; orientare </a:t>
            </a:r>
            <a:r>
              <a:rPr lang="it-IT" sz="3000" dirty="0">
                <a:solidFill>
                  <a:srgbClr val="FFFF00"/>
                </a:solidFill>
              </a:rPr>
              <a:t>verso un orizzonte di senso </a:t>
            </a:r>
            <a:r>
              <a:rPr lang="it-IT" sz="3000" dirty="0" smtClean="0">
                <a:solidFill>
                  <a:srgbClr val="FFFF00"/>
                </a:solidFill>
              </a:rPr>
              <a:t>cristiano (parola </a:t>
            </a:r>
            <a:r>
              <a:rPr lang="it-IT" sz="3000" dirty="0">
                <a:solidFill>
                  <a:srgbClr val="FFFF00"/>
                </a:solidFill>
              </a:rPr>
              <a:t>e </a:t>
            </a:r>
            <a:r>
              <a:rPr lang="it-IT" sz="3000" dirty="0" smtClean="0">
                <a:solidFill>
                  <a:srgbClr val="FFFF00"/>
                </a:solidFill>
              </a:rPr>
              <a:t>opere): Testimonianza.</a:t>
            </a:r>
          </a:p>
          <a:p>
            <a:pPr marL="0" indent="0">
              <a:buNone/>
            </a:pPr>
            <a:r>
              <a:rPr lang="it-IT" sz="3000" dirty="0" smtClean="0">
                <a:solidFill>
                  <a:srgbClr val="FFFF00"/>
                </a:solidFill>
              </a:rPr>
              <a:t>*L'educatore-evangelizzatore </a:t>
            </a:r>
            <a:r>
              <a:rPr lang="it-IT" sz="3000" dirty="0" smtClean="0">
                <a:solidFill>
                  <a:schemeClr val="bg1"/>
                </a:solidFill>
              </a:rPr>
              <a:t>è </a:t>
            </a:r>
            <a:r>
              <a:rPr lang="it-IT" sz="3000" dirty="0" smtClean="0">
                <a:solidFill>
                  <a:srgbClr val="FFFF00"/>
                </a:solidFill>
              </a:rPr>
              <a:t>chi </a:t>
            </a:r>
            <a:r>
              <a:rPr lang="it-IT" sz="3000" dirty="0">
                <a:solidFill>
                  <a:srgbClr val="FFFF00"/>
                </a:solidFill>
              </a:rPr>
              <a:t>fa emergere e </a:t>
            </a:r>
            <a:r>
              <a:rPr lang="it-IT" sz="3000" dirty="0" smtClean="0">
                <a:solidFill>
                  <a:srgbClr val="FFFF00"/>
                </a:solidFill>
              </a:rPr>
              <a:t>orienta, chi ha trovato </a:t>
            </a:r>
            <a:r>
              <a:rPr lang="it-IT" sz="3000" dirty="0">
                <a:solidFill>
                  <a:srgbClr val="FFFF00"/>
                </a:solidFill>
              </a:rPr>
              <a:t>senso alla propria vita, alla storia</a:t>
            </a:r>
            <a:r>
              <a:rPr lang="it-IT" sz="3000" dirty="0" smtClean="0">
                <a:solidFill>
                  <a:srgbClr val="FFFF00"/>
                </a:solidFill>
              </a:rPr>
              <a:t>… e vuole condividerlo.</a:t>
            </a:r>
          </a:p>
          <a:p>
            <a:pPr marL="0" indent="0">
              <a:buNone/>
            </a:pPr>
            <a:r>
              <a:rPr lang="it-IT" sz="3000" dirty="0" smtClean="0">
                <a:solidFill>
                  <a:srgbClr val="FFFF00"/>
                </a:solidFill>
              </a:rPr>
              <a:t>Evangelizzare &gt; comunicare, a partire dalla propria esperienza, ciò che riteniamo importante! </a:t>
            </a:r>
          </a:p>
          <a:p>
            <a:pPr marL="0" indent="0">
              <a:buNone/>
            </a:pPr>
            <a:r>
              <a:rPr lang="it-IT" sz="3000" dirty="0" smtClean="0">
                <a:solidFill>
                  <a:schemeClr val="bg1"/>
                </a:solidFill>
              </a:rPr>
              <a:t>Trovare </a:t>
            </a:r>
            <a:r>
              <a:rPr lang="it-IT" sz="3000" dirty="0">
                <a:solidFill>
                  <a:schemeClr val="bg1"/>
                </a:solidFill>
              </a:rPr>
              <a:t>linguaggi comprensibili </a:t>
            </a:r>
            <a:r>
              <a:rPr lang="it-IT" sz="3000" dirty="0" smtClean="0">
                <a:solidFill>
                  <a:schemeClr val="bg1"/>
                </a:solidFill>
              </a:rPr>
              <a:t>e adeguati alla </a:t>
            </a:r>
            <a:r>
              <a:rPr lang="it-IT" sz="3000" i="1" dirty="0" err="1">
                <a:solidFill>
                  <a:schemeClr val="bg1"/>
                </a:solidFill>
              </a:rPr>
              <a:t>traditio</a:t>
            </a:r>
            <a:r>
              <a:rPr lang="it-IT" sz="3000" i="1" dirty="0">
                <a:solidFill>
                  <a:schemeClr val="bg1"/>
                </a:solidFill>
              </a:rPr>
              <a:t> </a:t>
            </a:r>
            <a:r>
              <a:rPr lang="it-IT" sz="3000" i="1" dirty="0" err="1" smtClean="0">
                <a:solidFill>
                  <a:schemeClr val="bg1"/>
                </a:solidFill>
              </a:rPr>
              <a:t>fidei</a:t>
            </a:r>
            <a:endParaRPr lang="it-IT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Le quattro epoche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" y="2451580"/>
            <a:ext cx="4489422" cy="19135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53" y="2272729"/>
            <a:ext cx="2608727" cy="19483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9" y="4797152"/>
            <a:ext cx="2770868" cy="18722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58" y="4726626"/>
            <a:ext cx="2509065" cy="194273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123728" y="6012577"/>
            <a:ext cx="1446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Stampa</a:t>
            </a:r>
            <a:endParaRPr lang="it-IT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788024" y="4440014"/>
            <a:ext cx="2074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Elettronica </a:t>
            </a:r>
          </a:p>
          <a:p>
            <a:r>
              <a:rPr lang="it-IT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e digitale</a:t>
            </a:r>
            <a:endParaRPr lang="it-IT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19872" y="3027644"/>
            <a:ext cx="122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Parola</a:t>
            </a:r>
            <a:endParaRPr lang="it-IT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09026" y="3501008"/>
            <a:ext cx="160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Scrittura</a:t>
            </a:r>
            <a:endParaRPr lang="it-IT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19965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Dalla parola-lettura-scrittura-stampa </a:t>
            </a:r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3200" dirty="0" smtClean="0">
                <a:solidFill>
                  <a:srgbClr val="FFFF00"/>
                </a:solidFill>
              </a:rPr>
              <a:t>&gt; </a:t>
            </a:r>
            <a:r>
              <a:rPr lang="it-IT" sz="3200" dirty="0">
                <a:solidFill>
                  <a:srgbClr val="FFFF00"/>
                </a:solidFill>
              </a:rPr>
              <a:t>alla multimedialità e </a:t>
            </a:r>
            <a:r>
              <a:rPr lang="it-IT" sz="3200" dirty="0" smtClean="0">
                <a:solidFill>
                  <a:srgbClr val="FFFF00"/>
                </a:solidFill>
              </a:rPr>
              <a:t>interattività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45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Chiesa e Media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La comunicazione del </a:t>
            </a:r>
            <a:r>
              <a:rPr lang="it-IT" dirty="0">
                <a:solidFill>
                  <a:srgbClr val="FFFF00"/>
                </a:solidFill>
              </a:rPr>
              <a:t>Vangelo </a:t>
            </a:r>
            <a:r>
              <a:rPr lang="it-IT" dirty="0" smtClean="0">
                <a:solidFill>
                  <a:srgbClr val="FFFF00"/>
                </a:solidFill>
              </a:rPr>
              <a:t>&gt; potenti </a:t>
            </a:r>
            <a:r>
              <a:rPr lang="it-IT" dirty="0">
                <a:solidFill>
                  <a:srgbClr val="FFFF00"/>
                </a:solidFill>
              </a:rPr>
              <a:t>alleati nelle tecniche e nelle tecnologie </a:t>
            </a:r>
            <a:r>
              <a:rPr lang="it-IT" dirty="0" smtClean="0">
                <a:solidFill>
                  <a:srgbClr val="FFFF00"/>
                </a:solidFill>
              </a:rPr>
              <a:t>che </a:t>
            </a:r>
            <a:r>
              <a:rPr lang="it-IT" dirty="0">
                <a:solidFill>
                  <a:srgbClr val="FFFF00"/>
                </a:solidFill>
              </a:rPr>
              <a:t>la creatività umana veniva realizzando, </a:t>
            </a:r>
            <a:r>
              <a:rPr lang="it-IT" dirty="0" smtClean="0">
                <a:solidFill>
                  <a:srgbClr val="FFFF00"/>
                </a:solidFill>
              </a:rPr>
              <a:t>dalle </a:t>
            </a:r>
            <a:r>
              <a:rPr lang="it-IT" dirty="0">
                <a:solidFill>
                  <a:srgbClr val="FFFF00"/>
                </a:solidFill>
              </a:rPr>
              <a:t>più arcaiche alle più sofisticate </a:t>
            </a:r>
            <a:r>
              <a:rPr lang="it-IT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2600" dirty="0" smtClean="0">
                <a:solidFill>
                  <a:srgbClr val="FFFF00"/>
                </a:solidFill>
              </a:rPr>
              <a:t>l’iconografia</a:t>
            </a:r>
            <a:r>
              <a:rPr lang="it-IT" sz="2600" dirty="0">
                <a:solidFill>
                  <a:srgbClr val="FFFF00"/>
                </a:solidFill>
              </a:rPr>
              <a:t>, la liturgia, il canto </a:t>
            </a:r>
            <a:r>
              <a:rPr lang="it-IT" sz="2600" dirty="0" smtClean="0">
                <a:solidFill>
                  <a:srgbClr val="FFFF00"/>
                </a:solidFill>
              </a:rPr>
              <a:t>e </a:t>
            </a:r>
            <a:r>
              <a:rPr lang="it-IT" sz="2600" dirty="0">
                <a:solidFill>
                  <a:srgbClr val="FFFF00"/>
                </a:solidFill>
              </a:rPr>
              <a:t>la musica, </a:t>
            </a:r>
            <a:r>
              <a:rPr lang="it-IT" sz="2600" dirty="0" smtClean="0">
                <a:solidFill>
                  <a:srgbClr val="FFFF00"/>
                </a:solidFill>
              </a:rPr>
              <a:t>la stampa,</a:t>
            </a:r>
          </a:p>
          <a:p>
            <a:pPr marL="0" indent="0">
              <a:buNone/>
            </a:pPr>
            <a:r>
              <a:rPr lang="it-IT" sz="2600" dirty="0" smtClean="0">
                <a:solidFill>
                  <a:srgbClr val="FFFF00"/>
                </a:solidFill>
              </a:rPr>
              <a:t>le rappresentazioni teatrali, la radio, la TV, ecc.</a:t>
            </a:r>
            <a:endParaRPr lang="it-IT" sz="2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I documenti del Magistero</a:t>
            </a:r>
          </a:p>
          <a:p>
            <a:pPr marL="0" indent="0">
              <a:buNone/>
            </a:pPr>
            <a:r>
              <a:rPr lang="it-IT" sz="3800" dirty="0" smtClean="0">
                <a:solidFill>
                  <a:schemeClr val="bg1"/>
                </a:solidFill>
              </a:rPr>
              <a:t>"</a:t>
            </a:r>
            <a:r>
              <a:rPr lang="it-IT" sz="3800" dirty="0">
                <a:solidFill>
                  <a:schemeClr val="bg1"/>
                </a:solidFill>
              </a:rPr>
              <a:t>Inter Mirifica</a:t>
            </a:r>
            <a:r>
              <a:rPr lang="it-IT" sz="3800" dirty="0" smtClean="0">
                <a:solidFill>
                  <a:schemeClr val="bg1"/>
                </a:solidFill>
              </a:rPr>
              <a:t>”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Le Giornate Mondiali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Il Pontificio Consiglio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Uffici Diocesani</a:t>
            </a:r>
            <a:endParaRPr lang="it-IT" sz="28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6333"/>
            <a:ext cx="3880997" cy="28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40" y="-27384"/>
            <a:ext cx="3945642" cy="288031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L'atteggiamento della Chiesa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88232"/>
            <a:ext cx="871296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Prudenza - Coinvolgimento.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Valori </a:t>
            </a:r>
            <a:r>
              <a:rPr lang="it-IT" dirty="0">
                <a:solidFill>
                  <a:srgbClr val="FFFF00"/>
                </a:solidFill>
              </a:rPr>
              <a:t>e </a:t>
            </a:r>
            <a:r>
              <a:rPr lang="it-IT" dirty="0" smtClean="0">
                <a:solidFill>
                  <a:srgbClr val="FFFF00"/>
                </a:solidFill>
              </a:rPr>
              <a:t>potenzialità… e rischi</a:t>
            </a:r>
          </a:p>
          <a:p>
            <a:pPr marL="0" indent="0">
              <a:buNone/>
            </a:pPr>
            <a:r>
              <a:rPr lang="it-IT" sz="3000" dirty="0" smtClean="0">
                <a:solidFill>
                  <a:schemeClr val="bg1"/>
                </a:solidFill>
              </a:rPr>
              <a:t>"</a:t>
            </a:r>
            <a:r>
              <a:rPr lang="it-IT" sz="3000" i="1" dirty="0">
                <a:solidFill>
                  <a:schemeClr val="bg1"/>
                </a:solidFill>
              </a:rPr>
              <a:t>I nuovi linguaggi hanno un impatto sul modo di pensare e di vivere, ciò riguarda, in qualche modo, anche il mondo della Chiesa</a:t>
            </a:r>
            <a:r>
              <a:rPr lang="it-IT" sz="3000" dirty="0">
                <a:solidFill>
                  <a:schemeClr val="bg1"/>
                </a:solidFill>
              </a:rPr>
              <a:t>" </a:t>
            </a:r>
            <a:r>
              <a:rPr lang="it-IT" sz="2200" dirty="0">
                <a:solidFill>
                  <a:schemeClr val="bg1"/>
                </a:solidFill>
              </a:rPr>
              <a:t>(Benedetto XVI, </a:t>
            </a:r>
            <a:r>
              <a:rPr lang="it-IT" sz="2200" dirty="0" smtClean="0">
                <a:solidFill>
                  <a:schemeClr val="bg1"/>
                </a:solidFill>
              </a:rPr>
              <a:t>28. II. 2011</a:t>
            </a:r>
            <a:r>
              <a:rPr lang="it-IT" sz="2200" dirty="0">
                <a:solidFill>
                  <a:schemeClr val="bg1"/>
                </a:solidFill>
              </a:rPr>
              <a:t>). </a:t>
            </a:r>
            <a:endParaRPr lang="it-IT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Cattedrale </a:t>
            </a:r>
            <a:r>
              <a:rPr lang="it-IT" dirty="0">
                <a:solidFill>
                  <a:srgbClr val="FFFF00"/>
                </a:solidFill>
              </a:rPr>
              <a:t>virtuale </a:t>
            </a:r>
            <a:r>
              <a:rPr lang="it-IT" dirty="0" smtClean="0">
                <a:solidFill>
                  <a:srgbClr val="FFFF00"/>
                </a:solidFill>
              </a:rPr>
              <a:t>del Web: Siti, </a:t>
            </a:r>
            <a:r>
              <a:rPr lang="it-IT" dirty="0">
                <a:solidFill>
                  <a:srgbClr val="FFFF00"/>
                </a:solidFill>
              </a:rPr>
              <a:t>blog </a:t>
            </a:r>
            <a:r>
              <a:rPr lang="it-IT" dirty="0" smtClean="0">
                <a:solidFill>
                  <a:srgbClr val="FFFF00"/>
                </a:solidFill>
              </a:rPr>
              <a:t>religiosi, video-omelie... ma…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…l’</a:t>
            </a:r>
            <a:r>
              <a:rPr lang="it-IT" dirty="0" smtClean="0">
                <a:solidFill>
                  <a:schemeClr val="bg1"/>
                </a:solidFill>
              </a:rPr>
              <a:t>evangelizzazione </a:t>
            </a:r>
            <a:r>
              <a:rPr lang="it-IT" i="1" dirty="0">
                <a:solidFill>
                  <a:schemeClr val="bg1"/>
                </a:solidFill>
              </a:rPr>
              <a:t>on-line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non </a:t>
            </a:r>
            <a:r>
              <a:rPr lang="it-IT" dirty="0">
                <a:solidFill>
                  <a:srgbClr val="FFFF00"/>
                </a:solidFill>
              </a:rPr>
              <a:t>sempre </a:t>
            </a:r>
            <a:r>
              <a:rPr lang="it-IT" dirty="0" smtClean="0">
                <a:solidFill>
                  <a:srgbClr val="FFFF00"/>
                </a:solidFill>
              </a:rPr>
              <a:t>viene declinata </a:t>
            </a:r>
            <a:r>
              <a:rPr lang="it-IT" dirty="0">
                <a:solidFill>
                  <a:srgbClr val="FFFF00"/>
                </a:solidFill>
              </a:rPr>
              <a:t>in modo affascinante, </a:t>
            </a:r>
            <a:r>
              <a:rPr lang="it-IT" dirty="0" smtClean="0">
                <a:solidFill>
                  <a:srgbClr val="FFFF00"/>
                </a:solidFill>
              </a:rPr>
              <a:t>intelligente, </a:t>
            </a:r>
            <a:r>
              <a:rPr lang="it-IT" dirty="0">
                <a:solidFill>
                  <a:srgbClr val="FFFF00"/>
                </a:solidFill>
              </a:rPr>
              <a:t>professionale.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65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8403"/>
            <a:ext cx="4725143" cy="35438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1296" y="274638"/>
            <a:ext cx="5626968" cy="1143000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Giovanni Paolo II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904456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La </a:t>
            </a:r>
            <a:r>
              <a:rPr lang="it-IT" sz="2800" dirty="0">
                <a:solidFill>
                  <a:srgbClr val="FFFF00"/>
                </a:solidFill>
              </a:rPr>
              <a:t>Chiesa "</a:t>
            </a:r>
            <a:r>
              <a:rPr lang="it-IT" sz="2800" i="1" dirty="0">
                <a:solidFill>
                  <a:srgbClr val="FFFF00"/>
                </a:solidFill>
              </a:rPr>
              <a:t>non è chiamata soltanto a usare i media per diffondere il Vangelo, ma oggi più che mai, a integrare il messaggio evangelico nella nuova cultura che i potenti strumenti della comunicazione creano e amplificano</a:t>
            </a:r>
            <a:r>
              <a:rPr lang="it-IT" sz="2800" dirty="0">
                <a:solidFill>
                  <a:srgbClr val="FFFF00"/>
                </a:solidFill>
              </a:rPr>
              <a:t>".</a:t>
            </a:r>
          </a:p>
          <a:p>
            <a:pPr marL="0" indent="0" algn="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(Messaggio GMC 2002)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441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13792"/>
            <a:ext cx="5976664" cy="1359024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In campo </a:t>
            </a:r>
            <a:r>
              <a:rPr lang="it-IT" dirty="0" smtClean="0">
                <a:solidFill>
                  <a:schemeClr val="bg1"/>
                </a:solidFill>
              </a:rPr>
              <a:t>catechistico e pastorale…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637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l'adozione </a:t>
            </a:r>
            <a:r>
              <a:rPr lang="it-IT" dirty="0">
                <a:solidFill>
                  <a:srgbClr val="FFFF00"/>
                </a:solidFill>
              </a:rPr>
              <a:t>dei media elettronici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e digitali, </a:t>
            </a:r>
            <a:r>
              <a:rPr lang="it-IT" dirty="0">
                <a:solidFill>
                  <a:srgbClr val="FFFF00"/>
                </a:solidFill>
              </a:rPr>
              <a:t>e dei loro </a:t>
            </a:r>
            <a:r>
              <a:rPr lang="it-IT" dirty="0" smtClean="0">
                <a:solidFill>
                  <a:srgbClr val="FFFF00"/>
                </a:solidFill>
              </a:rPr>
              <a:t>linguaggi, è ancor </a:t>
            </a:r>
            <a:r>
              <a:rPr lang="it-IT" dirty="0">
                <a:solidFill>
                  <a:srgbClr val="FFFF00"/>
                </a:solidFill>
              </a:rPr>
              <a:t>più </a:t>
            </a:r>
            <a:r>
              <a:rPr lang="it-IT" dirty="0">
                <a:solidFill>
                  <a:schemeClr val="bg1"/>
                </a:solidFill>
              </a:rPr>
              <a:t>debole</a:t>
            </a:r>
            <a:r>
              <a:rPr lang="it-IT" dirty="0">
                <a:solidFill>
                  <a:srgbClr val="FFFF00"/>
                </a:solidFill>
              </a:rPr>
              <a:t>.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*Cause</a:t>
            </a:r>
            <a:r>
              <a:rPr lang="it-IT" dirty="0" smtClean="0">
                <a:solidFill>
                  <a:srgbClr val="FFFF00"/>
                </a:solidFill>
              </a:rPr>
              <a:t>: </a:t>
            </a:r>
            <a:r>
              <a:rPr lang="it-IT" dirty="0">
                <a:solidFill>
                  <a:srgbClr val="FFFF00"/>
                </a:solidFill>
              </a:rPr>
              <a:t>Pregiudizi, impreparazione, risorse insufficienti, </a:t>
            </a:r>
            <a:r>
              <a:rPr lang="it-IT" dirty="0" smtClean="0">
                <a:solidFill>
                  <a:srgbClr val="FFFF00"/>
                </a:solidFill>
              </a:rPr>
              <a:t>difficoltà </a:t>
            </a:r>
            <a:r>
              <a:rPr lang="it-IT" dirty="0">
                <a:solidFill>
                  <a:srgbClr val="FFFF00"/>
                </a:solidFill>
              </a:rPr>
              <a:t>di </a:t>
            </a:r>
            <a:r>
              <a:rPr lang="it-IT" dirty="0" smtClean="0">
                <a:solidFill>
                  <a:srgbClr val="FFFF00"/>
                </a:solidFill>
              </a:rPr>
              <a:t>dialogo, </a:t>
            </a:r>
            <a:r>
              <a:rPr lang="it-IT" dirty="0">
                <a:solidFill>
                  <a:srgbClr val="FFFF00"/>
                </a:solidFill>
              </a:rPr>
              <a:t>incapacità di creare </a:t>
            </a:r>
            <a:r>
              <a:rPr lang="it-IT" dirty="0" smtClean="0">
                <a:solidFill>
                  <a:srgbClr val="FFFF00"/>
                </a:solidFill>
              </a:rPr>
              <a:t>spazi di relazione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dirty="0" smtClean="0">
                <a:solidFill>
                  <a:srgbClr val="FFFF00"/>
                </a:solidFill>
              </a:rPr>
              <a:t>*Non si colgono le </a:t>
            </a:r>
            <a:r>
              <a:rPr lang="it-IT" dirty="0">
                <a:solidFill>
                  <a:schemeClr val="bg1"/>
                </a:solidFill>
              </a:rPr>
              <a:t>opportunità educative e metodologiche </a:t>
            </a:r>
            <a:r>
              <a:rPr lang="it-IT" dirty="0" smtClean="0">
                <a:solidFill>
                  <a:srgbClr val="FFFF00"/>
                </a:solidFill>
              </a:rPr>
              <a:t>per la </a:t>
            </a:r>
            <a:r>
              <a:rPr lang="it-IT" dirty="0">
                <a:solidFill>
                  <a:srgbClr val="FFFF00"/>
                </a:solidFill>
              </a:rPr>
              <a:t>comunicazione della fede dei ragazzi, utenti appassionati delle </a:t>
            </a:r>
            <a:r>
              <a:rPr lang="it-IT" dirty="0" smtClean="0">
                <a:solidFill>
                  <a:srgbClr val="FFFF00"/>
                </a:solidFill>
              </a:rPr>
              <a:t>nuove </a:t>
            </a:r>
            <a:r>
              <a:rPr lang="it-IT" dirty="0">
                <a:solidFill>
                  <a:srgbClr val="FFFF00"/>
                </a:solidFill>
              </a:rPr>
              <a:t>tecnologie, i più "</a:t>
            </a:r>
            <a:r>
              <a:rPr lang="it-IT" dirty="0" smtClean="0">
                <a:solidFill>
                  <a:srgbClr val="FFFF00"/>
                </a:solidFill>
              </a:rPr>
              <a:t>connessi", i </a:t>
            </a:r>
            <a:r>
              <a:rPr lang="it-IT" dirty="0">
                <a:solidFill>
                  <a:srgbClr val="FFFF00"/>
                </a:solidFill>
              </a:rPr>
              <a:t>più esposti.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*Buona </a:t>
            </a:r>
            <a:r>
              <a:rPr lang="it-IT" dirty="0">
                <a:solidFill>
                  <a:srgbClr val="FFFF00"/>
                </a:solidFill>
              </a:rPr>
              <a:t>volontà </a:t>
            </a:r>
            <a:r>
              <a:rPr lang="it-IT" dirty="0" smtClean="0">
                <a:solidFill>
                  <a:srgbClr val="FFFF00"/>
                </a:solidFill>
              </a:rPr>
              <a:t>ed </a:t>
            </a:r>
            <a:r>
              <a:rPr lang="it-IT" dirty="0">
                <a:solidFill>
                  <a:srgbClr val="FFFF00"/>
                </a:solidFill>
              </a:rPr>
              <a:t>entusiasmo </a:t>
            </a:r>
            <a:r>
              <a:rPr lang="it-IT" dirty="0" smtClean="0">
                <a:solidFill>
                  <a:srgbClr val="FFFF00"/>
                </a:solidFill>
              </a:rPr>
              <a:t>non </a:t>
            </a:r>
            <a:r>
              <a:rPr lang="it-IT" dirty="0">
                <a:solidFill>
                  <a:srgbClr val="FFFF00"/>
                </a:solidFill>
              </a:rPr>
              <a:t>bastano </a:t>
            </a:r>
            <a:r>
              <a:rPr lang="it-IT" dirty="0" smtClean="0">
                <a:solidFill>
                  <a:srgbClr val="FFFF00"/>
                </a:solidFill>
              </a:rPr>
              <a:t>&gt; occorre: formazione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 smtClean="0">
                <a:solidFill>
                  <a:srgbClr val="FFFF00"/>
                </a:solidFill>
              </a:rPr>
              <a:t>esercizio, </a:t>
            </a:r>
            <a:r>
              <a:rPr lang="it-IT" dirty="0">
                <a:solidFill>
                  <a:srgbClr val="FFFF00"/>
                </a:solidFill>
              </a:rPr>
              <a:t>testimonianza credibile, creatività, e qualche elemento di psicologia dell'adolescenza.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419872" cy="22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sola parola non basta!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28325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Le </a:t>
            </a:r>
            <a:r>
              <a:rPr lang="it-IT" dirty="0">
                <a:solidFill>
                  <a:srgbClr val="FFFF00"/>
                </a:solidFill>
              </a:rPr>
              <a:t>nuove generazioni hanno bisogno di immagini e suoni per avere l'</a:t>
            </a:r>
            <a:r>
              <a:rPr lang="it-IT" dirty="0">
                <a:solidFill>
                  <a:schemeClr val="bg1"/>
                </a:solidFill>
              </a:rPr>
              <a:t>attenzione risvegliata</a:t>
            </a:r>
            <a:r>
              <a:rPr lang="it-IT" dirty="0" smtClean="0">
                <a:solidFill>
                  <a:srgbClr val="FFFF00"/>
                </a:solidFill>
              </a:rPr>
              <a:t>.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L’audiovisivo </a:t>
            </a:r>
            <a:r>
              <a:rPr lang="it-IT" dirty="0">
                <a:solidFill>
                  <a:srgbClr val="FFFF00"/>
                </a:solidFill>
              </a:rPr>
              <a:t>cattura interesse e attenzione.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I ragazzi oggi si nutrono di </a:t>
            </a:r>
            <a:r>
              <a:rPr lang="it-IT" dirty="0">
                <a:solidFill>
                  <a:srgbClr val="FFFF00"/>
                </a:solidFill>
              </a:rPr>
              <a:t>immagini e suoni provenienti </a:t>
            </a:r>
            <a:r>
              <a:rPr lang="it-IT" dirty="0" smtClean="0">
                <a:solidFill>
                  <a:srgbClr val="FFFF00"/>
                </a:solidFill>
              </a:rPr>
              <a:t>dai mezzi </a:t>
            </a:r>
            <a:r>
              <a:rPr lang="it-IT" dirty="0">
                <a:solidFill>
                  <a:srgbClr val="FFFF00"/>
                </a:solidFill>
              </a:rPr>
              <a:t>tecnologici e </a:t>
            </a:r>
            <a:r>
              <a:rPr lang="it-IT" dirty="0" smtClean="0">
                <a:solidFill>
                  <a:srgbClr val="FFFF00"/>
                </a:solidFill>
              </a:rPr>
              <a:t>informatici.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Immagin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08" y="4607763"/>
            <a:ext cx="3168352" cy="22465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2064" y="4869160"/>
            <a:ext cx="5812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Ma non illudersi che delegare alla </a:t>
            </a:r>
            <a:r>
              <a:rPr lang="it-IT" sz="2400" dirty="0">
                <a:solidFill>
                  <a:schemeClr val="bg1"/>
                </a:solidFill>
              </a:rPr>
              <a:t>tecnologia 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la </a:t>
            </a:r>
            <a:r>
              <a:rPr lang="it-IT" sz="2400" dirty="0">
                <a:solidFill>
                  <a:schemeClr val="bg1"/>
                </a:solidFill>
              </a:rPr>
              <a:t>qualità dei processi di </a:t>
            </a:r>
            <a:r>
              <a:rPr lang="it-IT" sz="2400" dirty="0" smtClean="0">
                <a:solidFill>
                  <a:schemeClr val="bg1"/>
                </a:solidFill>
              </a:rPr>
              <a:t>comunicazione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e </a:t>
            </a:r>
            <a:r>
              <a:rPr lang="it-IT" sz="2400" dirty="0">
                <a:solidFill>
                  <a:schemeClr val="bg1"/>
                </a:solidFill>
              </a:rPr>
              <a:t>dell'educazione alla fede, </a:t>
            </a:r>
            <a:r>
              <a:rPr lang="it-IT" sz="2400" dirty="0" smtClean="0">
                <a:solidFill>
                  <a:schemeClr val="bg1"/>
                </a:solidFill>
              </a:rPr>
              <a:t> sia la soluzione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migliore!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I Supporti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3408387"/>
            <a:ext cx="6238875" cy="28289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8" y="116632"/>
            <a:ext cx="2709664" cy="20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3304" y="274638"/>
            <a:ext cx="7571184" cy="1143000"/>
          </a:xfrm>
        </p:spPr>
        <p:txBody>
          <a:bodyPr>
            <a:normAutofit/>
          </a:bodyPr>
          <a:lstStyle/>
          <a:p>
            <a:pPr algn="r"/>
            <a:r>
              <a:rPr lang="it-IT" dirty="0" smtClean="0">
                <a:solidFill>
                  <a:schemeClr val="bg1"/>
                </a:solidFill>
              </a:rPr>
              <a:t>Rapida rivoluzione tecnologica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16224"/>
            <a:ext cx="8579296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Siamo </a:t>
            </a:r>
            <a:r>
              <a:rPr lang="it-IT" dirty="0">
                <a:solidFill>
                  <a:srgbClr val="FFFF00"/>
                </a:solidFill>
              </a:rPr>
              <a:t>in un territorio digitale la cui icona che lo riassume sono lo schermo della televisione, lo schermo del computer o il cellulare.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Rivoluzione tecnologica </a:t>
            </a:r>
            <a:r>
              <a:rPr lang="it-IT" dirty="0">
                <a:solidFill>
                  <a:srgbClr val="FFFF00"/>
                </a:solidFill>
              </a:rPr>
              <a:t>radicale: passaggio dall'industria meccanica a quella elettronica, sviluppo delle telecomunicazioni e dell'informatica in brevissimo tempo.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Società</a:t>
            </a:r>
            <a:r>
              <a:rPr lang="it-IT" dirty="0" smtClean="0">
                <a:solidFill>
                  <a:srgbClr val="FFFF00"/>
                </a:solidFill>
              </a:rPr>
              <a:t> postindustriale, postmoderna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 err="1" smtClean="0">
                <a:solidFill>
                  <a:srgbClr val="FFFF00"/>
                </a:solidFill>
              </a:rPr>
              <a:t>pluri</a:t>
            </a:r>
            <a:r>
              <a:rPr lang="it-IT" dirty="0" smtClean="0">
                <a:solidFill>
                  <a:srgbClr val="FFFF00"/>
                </a:solidFill>
              </a:rPr>
              <a:t>-religiosa</a:t>
            </a:r>
            <a:r>
              <a:rPr lang="it-IT" dirty="0">
                <a:solidFill>
                  <a:srgbClr val="FFFF00"/>
                </a:solidFill>
              </a:rPr>
              <a:t>, multietnica, multimediale, complessa.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" y="44624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2673494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I linguaggi giovanili </a:t>
            </a:r>
          </a:p>
          <a:p>
            <a:r>
              <a:rPr lang="it-IT" sz="4400" dirty="0" smtClean="0">
                <a:solidFill>
                  <a:srgbClr val="FFFF00"/>
                </a:solidFill>
              </a:rPr>
              <a:t>nell’era della comunicazione digitale Una panoramica.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885753" y="5406315"/>
            <a:ext cx="2574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A cura di</a:t>
            </a:r>
          </a:p>
          <a:p>
            <a:r>
              <a:rPr lang="it-IT" sz="2400" dirty="0">
                <a:solidFill>
                  <a:schemeClr val="bg1"/>
                </a:solidFill>
              </a:rPr>
              <a:t>d</a:t>
            </a:r>
            <a:r>
              <a:rPr lang="it-IT" sz="2400" dirty="0" smtClean="0">
                <a:solidFill>
                  <a:schemeClr val="bg1"/>
                </a:solidFill>
              </a:rPr>
              <a:t>on Renato Butera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60982" y="601524"/>
            <a:ext cx="258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Diocesi di Nuoro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Renato\Desktop\stemma%20dioc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2749"/>
            <a:ext cx="13525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960972" y="1052736"/>
            <a:ext cx="1597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3 marzo 2014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40" y="5093434"/>
            <a:ext cx="2762250" cy="17526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Caratteristiche della società </a:t>
            </a:r>
            <a:r>
              <a:rPr lang="it-IT" dirty="0" smtClean="0">
                <a:solidFill>
                  <a:schemeClr val="bg1"/>
                </a:solidFill>
              </a:rPr>
              <a:t>attuale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5800" dirty="0">
                <a:solidFill>
                  <a:srgbClr val="FFFF00"/>
                </a:solidFill>
              </a:rPr>
              <a:t>Una </a:t>
            </a:r>
            <a:r>
              <a:rPr lang="it-IT" sz="5800" dirty="0">
                <a:solidFill>
                  <a:schemeClr val="bg1"/>
                </a:solidFill>
              </a:rPr>
              <a:t>società </a:t>
            </a:r>
            <a:r>
              <a:rPr lang="it-IT" sz="5800" dirty="0" smtClean="0">
                <a:solidFill>
                  <a:schemeClr val="bg1"/>
                </a:solidFill>
              </a:rPr>
              <a:t>postmoderna </a:t>
            </a:r>
            <a:r>
              <a:rPr lang="it-IT" dirty="0" smtClean="0">
                <a:solidFill>
                  <a:srgbClr val="FFFF00"/>
                </a:solidFill>
              </a:rPr>
              <a:t>&gt; </a:t>
            </a:r>
            <a:r>
              <a:rPr lang="it-IT" sz="5800" dirty="0" smtClean="0">
                <a:solidFill>
                  <a:srgbClr val="FFFF00"/>
                </a:solidFill>
              </a:rPr>
              <a:t>CRISI</a:t>
            </a:r>
            <a:endParaRPr lang="it-IT" sz="5800" dirty="0">
              <a:solidFill>
                <a:srgbClr val="FFFF00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° dimensione razionale</a:t>
            </a:r>
            <a:endParaRPr lang="it-IT" dirty="0">
              <a:solidFill>
                <a:srgbClr val="FFFF00"/>
              </a:solidFill>
            </a:endParaRPr>
          </a:p>
          <a:p>
            <a:r>
              <a:rPr lang="it-IT" dirty="0">
                <a:solidFill>
                  <a:srgbClr val="FFFF00"/>
                </a:solidFill>
              </a:rPr>
              <a:t>° </a:t>
            </a:r>
            <a:r>
              <a:rPr lang="it-IT" dirty="0" smtClean="0">
                <a:solidFill>
                  <a:srgbClr val="FFFF00"/>
                </a:solidFill>
              </a:rPr>
              <a:t>dimensione </a:t>
            </a:r>
            <a:r>
              <a:rPr lang="it-IT" dirty="0">
                <a:solidFill>
                  <a:srgbClr val="FFFF00"/>
                </a:solidFill>
              </a:rPr>
              <a:t>mitica dello sviluppo scientifico </a:t>
            </a:r>
            <a:endParaRPr lang="it-IT" dirty="0" smtClean="0">
              <a:solidFill>
                <a:srgbClr val="FFFF00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° dimensione </a:t>
            </a:r>
            <a:r>
              <a:rPr lang="it-IT" dirty="0">
                <a:solidFill>
                  <a:srgbClr val="FFFF00"/>
                </a:solidFill>
              </a:rPr>
              <a:t>storica in una prospettiva teleologica </a:t>
            </a:r>
            <a:r>
              <a:rPr lang="it-IT" dirty="0" smtClean="0">
                <a:solidFill>
                  <a:srgbClr val="FFFF00"/>
                </a:solidFill>
              </a:rPr>
              <a:t>(due </a:t>
            </a:r>
            <a:r>
              <a:rPr lang="it-IT" dirty="0">
                <a:solidFill>
                  <a:srgbClr val="FFFF00"/>
                </a:solidFill>
              </a:rPr>
              <a:t>conflitti </a:t>
            </a:r>
            <a:r>
              <a:rPr lang="it-IT" dirty="0" smtClean="0">
                <a:solidFill>
                  <a:srgbClr val="FFFF00"/>
                </a:solidFill>
              </a:rPr>
              <a:t>mondiali, crollo </a:t>
            </a:r>
            <a:r>
              <a:rPr lang="it-IT" dirty="0">
                <a:solidFill>
                  <a:srgbClr val="FFFF00"/>
                </a:solidFill>
              </a:rPr>
              <a:t>dei </a:t>
            </a:r>
            <a:r>
              <a:rPr lang="it-IT" dirty="0" smtClean="0">
                <a:solidFill>
                  <a:srgbClr val="FFFF00"/>
                </a:solidFill>
              </a:rPr>
              <a:t>sistemi)</a:t>
            </a:r>
            <a:endParaRPr lang="it-IT" dirty="0">
              <a:solidFill>
                <a:srgbClr val="FFFF00"/>
              </a:solidFill>
            </a:endParaRPr>
          </a:p>
          <a:p>
            <a:r>
              <a:rPr lang="it-IT" dirty="0">
                <a:solidFill>
                  <a:srgbClr val="FFFF00"/>
                </a:solidFill>
              </a:rPr>
              <a:t>° </a:t>
            </a:r>
            <a:r>
              <a:rPr lang="it-IT" dirty="0" smtClean="0">
                <a:solidFill>
                  <a:srgbClr val="FFFF00"/>
                </a:solidFill>
              </a:rPr>
              <a:t>dimensione </a:t>
            </a:r>
            <a:r>
              <a:rPr lang="it-IT" dirty="0">
                <a:solidFill>
                  <a:srgbClr val="FFFF00"/>
                </a:solidFill>
              </a:rPr>
              <a:t>sociale che ha travolto le meta-narrazioni (cristianesimo, l'illuminismo, marxismo, capitalismo</a:t>
            </a:r>
            <a:r>
              <a:rPr lang="it-IT" dirty="0" smtClean="0">
                <a:solidFill>
                  <a:srgbClr val="FFFF00"/>
                </a:solidFill>
              </a:rPr>
              <a:t>) fondate sull'idea </a:t>
            </a:r>
            <a:r>
              <a:rPr lang="it-IT" dirty="0">
                <a:solidFill>
                  <a:srgbClr val="FFFF00"/>
                </a:solidFill>
              </a:rPr>
              <a:t>di uno sviluppo lineare "a lieto fine</a:t>
            </a:r>
            <a:r>
              <a:rPr lang="it-IT" dirty="0" smtClean="0">
                <a:solidFill>
                  <a:srgbClr val="FFFF00"/>
                </a:solidFill>
              </a:rPr>
              <a:t>".</a:t>
            </a:r>
            <a:endParaRPr lang="it-IT" dirty="0">
              <a:solidFill>
                <a:srgbClr val="FFFF00"/>
              </a:solidFill>
            </a:endParaRPr>
          </a:p>
          <a:p>
            <a:endParaRPr lang="it-IT" dirty="0" smtClean="0">
              <a:solidFill>
                <a:srgbClr val="FFFF00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nichilismo,: </a:t>
            </a:r>
            <a:r>
              <a:rPr lang="it-IT" i="1" dirty="0" smtClean="0">
                <a:solidFill>
                  <a:srgbClr val="FFFF00"/>
                </a:solidFill>
              </a:rPr>
              <a:t>la morte </a:t>
            </a:r>
            <a:r>
              <a:rPr lang="it-IT" i="1" dirty="0">
                <a:solidFill>
                  <a:srgbClr val="FFFF00"/>
                </a:solidFill>
              </a:rPr>
              <a:t>di </a:t>
            </a:r>
            <a:r>
              <a:rPr lang="it-IT" i="1" dirty="0" smtClean="0">
                <a:solidFill>
                  <a:srgbClr val="FFFF00"/>
                </a:solidFill>
              </a:rPr>
              <a:t>Dio</a:t>
            </a:r>
            <a:r>
              <a:rPr lang="it-IT" dirty="0" smtClean="0">
                <a:solidFill>
                  <a:srgbClr val="FFFF00"/>
                </a:solidFill>
              </a:rPr>
              <a:t>. </a:t>
            </a:r>
          </a:p>
          <a:p>
            <a:r>
              <a:rPr lang="it-IT" dirty="0">
                <a:solidFill>
                  <a:srgbClr val="FFFF00"/>
                </a:solidFill>
              </a:rPr>
              <a:t>«</a:t>
            </a:r>
            <a:r>
              <a:rPr lang="it-IT" i="1" dirty="0">
                <a:solidFill>
                  <a:srgbClr val="FFFF00"/>
                </a:solidFill>
              </a:rPr>
              <a:t>Non si parte più da Dio per capire l'uomo, ma dall'uomo per sfatare il mito di Dio</a:t>
            </a:r>
            <a:r>
              <a:rPr lang="it-IT" dirty="0">
                <a:solidFill>
                  <a:srgbClr val="FFFF00"/>
                </a:solidFill>
              </a:rPr>
              <a:t>» (Henry De </a:t>
            </a:r>
            <a:r>
              <a:rPr lang="it-IT" dirty="0" err="1">
                <a:solidFill>
                  <a:srgbClr val="FFFF00"/>
                </a:solidFill>
              </a:rPr>
              <a:t>Lubac</a:t>
            </a:r>
            <a:r>
              <a:rPr lang="it-IT" dirty="0">
                <a:solidFill>
                  <a:srgbClr val="FFFF00"/>
                </a:solidFill>
              </a:rPr>
              <a:t>)</a:t>
            </a:r>
          </a:p>
          <a:p>
            <a:r>
              <a:rPr lang="it-IT" dirty="0">
                <a:solidFill>
                  <a:srgbClr val="FFFF00"/>
                </a:solidFill>
              </a:rPr>
              <a:t>«</a:t>
            </a:r>
            <a:r>
              <a:rPr lang="it-IT" i="1" dirty="0">
                <a:solidFill>
                  <a:srgbClr val="FFFF00"/>
                </a:solidFill>
              </a:rPr>
              <a:t>La verità assoluta è che non esistono verità assolute e se esistessero non sarebbero accessibili alla ragione umana e perciò non sono rilevanti</a:t>
            </a:r>
            <a:r>
              <a:rPr lang="it-IT" dirty="0">
                <a:solidFill>
                  <a:srgbClr val="FFFF00"/>
                </a:solidFill>
              </a:rPr>
              <a:t>». (GMC 2011).</a:t>
            </a:r>
          </a:p>
          <a:p>
            <a:r>
              <a:rPr lang="it-IT" dirty="0">
                <a:solidFill>
                  <a:srgbClr val="FFFF00"/>
                </a:solidFill>
              </a:rPr>
              <a:t>Relativismo morale e pragmatismo della vita quotidiana.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il </a:t>
            </a:r>
            <a:r>
              <a:rPr lang="it-IT" dirty="0">
                <a:solidFill>
                  <a:srgbClr val="FFFF00"/>
                </a:solidFill>
              </a:rPr>
              <a:t>"pensiero debole" </a:t>
            </a:r>
            <a:r>
              <a:rPr lang="it-IT" dirty="0" smtClean="0">
                <a:solidFill>
                  <a:srgbClr val="FFFF00"/>
                </a:solidFill>
              </a:rPr>
              <a:t>(Gianni </a:t>
            </a:r>
            <a:r>
              <a:rPr lang="it-IT" dirty="0" err="1" smtClean="0">
                <a:solidFill>
                  <a:srgbClr val="FFFF00"/>
                </a:solidFill>
              </a:rPr>
              <a:t>Vattimo</a:t>
            </a:r>
            <a:r>
              <a:rPr lang="it-IT" dirty="0" smtClean="0">
                <a:solidFill>
                  <a:srgbClr val="FFFF00"/>
                </a:solidFill>
              </a:rPr>
              <a:t>) 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"</a:t>
            </a:r>
            <a:r>
              <a:rPr lang="it-IT" dirty="0">
                <a:solidFill>
                  <a:srgbClr val="FFFF00"/>
                </a:solidFill>
              </a:rPr>
              <a:t>religione-fai-da-te</a:t>
            </a:r>
            <a:r>
              <a:rPr lang="it-IT" dirty="0" smtClean="0">
                <a:solidFill>
                  <a:srgbClr val="FFFF00"/>
                </a:solidFill>
              </a:rPr>
              <a:t>".</a:t>
            </a:r>
            <a:endParaRPr lang="it-IT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4400" dirty="0" smtClean="0">
                <a:solidFill>
                  <a:schemeClr val="bg1"/>
                </a:solidFill>
              </a:rPr>
              <a:t>In </a:t>
            </a:r>
            <a:r>
              <a:rPr lang="it-IT" sz="4400" dirty="0">
                <a:solidFill>
                  <a:schemeClr val="bg1"/>
                </a:solidFill>
              </a:rPr>
              <a:t>questo territorio vivono i "ragazzi 2.0". </a:t>
            </a:r>
            <a:endParaRPr lang="it-IT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0"/>
            <a:ext cx="3779912" cy="250734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57808"/>
            <a:ext cx="6192688" cy="1143000"/>
          </a:xfrm>
        </p:spPr>
        <p:txBody>
          <a:bodyPr>
            <a:normAutofit/>
          </a:bodyPr>
          <a:lstStyle/>
          <a:p>
            <a:pPr lvl="0"/>
            <a:r>
              <a:rPr lang="it-IT" dirty="0">
                <a:solidFill>
                  <a:schemeClr val="bg1"/>
                </a:solidFill>
              </a:rPr>
              <a:t>Una società "complessa</a:t>
            </a:r>
            <a:r>
              <a:rPr lang="it-IT" dirty="0" smtClean="0">
                <a:solidFill>
                  <a:schemeClr val="bg1"/>
                </a:solidFill>
              </a:rPr>
              <a:t>"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348880"/>
            <a:ext cx="8424936" cy="410445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it-IT" dirty="0">
                <a:solidFill>
                  <a:schemeClr val="bg1"/>
                </a:solidFill>
              </a:rPr>
              <a:t>Elementi peculiari</a:t>
            </a:r>
            <a:r>
              <a:rPr lang="it-IT" dirty="0">
                <a:solidFill>
                  <a:srgbClr val="FFFF00"/>
                </a:solidFill>
              </a:rPr>
              <a:t>:</a:t>
            </a:r>
          </a:p>
          <a:p>
            <a:pPr marL="0" lvl="0" indent="0">
              <a:buNone/>
            </a:pPr>
            <a:r>
              <a:rPr lang="it-IT" dirty="0">
                <a:solidFill>
                  <a:srgbClr val="FFFF00"/>
                </a:solidFill>
              </a:rPr>
              <a:t>liberismo economico (benessere, ma precarietà, crisi, povertà); </a:t>
            </a:r>
            <a:r>
              <a:rPr lang="it-IT" dirty="0" smtClean="0">
                <a:solidFill>
                  <a:srgbClr val="FFFF00"/>
                </a:solidFill>
              </a:rPr>
              <a:t>globalizzazione </a:t>
            </a:r>
            <a:r>
              <a:rPr lang="it-IT" dirty="0">
                <a:solidFill>
                  <a:srgbClr val="FFFF00"/>
                </a:solidFill>
              </a:rPr>
              <a:t>(mercati senza limiti geografici ma soppressione delle peculiarità culturali locali); </a:t>
            </a:r>
            <a:r>
              <a:rPr lang="it-IT" dirty="0" smtClean="0">
                <a:solidFill>
                  <a:srgbClr val="FFFF00"/>
                </a:solidFill>
              </a:rPr>
              <a:t>migrazioni </a:t>
            </a:r>
            <a:r>
              <a:rPr lang="it-IT" dirty="0">
                <a:solidFill>
                  <a:srgbClr val="FFFF00"/>
                </a:solidFill>
              </a:rPr>
              <a:t>con sradicamento e conflitti sociali conseguenti</a:t>
            </a:r>
            <a:r>
              <a:rPr lang="it-IT" dirty="0" smtClean="0">
                <a:solidFill>
                  <a:srgbClr val="FFFF00"/>
                </a:solidFill>
              </a:rPr>
              <a:t>.</a:t>
            </a:r>
            <a:endParaRPr lang="it-IT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Aspetto Positivo</a:t>
            </a:r>
            <a:r>
              <a:rPr lang="it-IT" dirty="0" smtClean="0">
                <a:solidFill>
                  <a:srgbClr val="FFFF00"/>
                </a:solidFill>
              </a:rPr>
              <a:t>:</a:t>
            </a:r>
          </a:p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Società </a:t>
            </a:r>
            <a:r>
              <a:rPr lang="it-IT" dirty="0">
                <a:solidFill>
                  <a:srgbClr val="FFFF00"/>
                </a:solidFill>
              </a:rPr>
              <a:t>economicamente </a:t>
            </a:r>
            <a:r>
              <a:rPr lang="it-IT" dirty="0" smtClean="0">
                <a:solidFill>
                  <a:srgbClr val="FFFF00"/>
                </a:solidFill>
              </a:rPr>
              <a:t>sviluppate, …dove le Condizioni </a:t>
            </a:r>
            <a:r>
              <a:rPr lang="it-IT" dirty="0">
                <a:solidFill>
                  <a:srgbClr val="FFFF00"/>
                </a:solidFill>
              </a:rPr>
              <a:t>di libertà dai bisogni fondamentali </a:t>
            </a:r>
            <a:r>
              <a:rPr lang="it-IT" dirty="0" smtClean="0">
                <a:solidFill>
                  <a:srgbClr val="FFFF00"/>
                </a:solidFill>
              </a:rPr>
              <a:t>sono assicurate, …che </a:t>
            </a:r>
            <a:r>
              <a:rPr lang="it-IT" dirty="0">
                <a:solidFill>
                  <a:srgbClr val="FFFF00"/>
                </a:solidFill>
              </a:rPr>
              <a:t>gode pieni diritti </a:t>
            </a:r>
            <a:r>
              <a:rPr lang="it-IT" dirty="0" smtClean="0">
                <a:solidFill>
                  <a:srgbClr val="FFFF00"/>
                </a:solidFill>
              </a:rPr>
              <a:t>democratici.</a:t>
            </a:r>
          </a:p>
          <a:p>
            <a:pPr marL="0" lv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Aspetto negativo</a:t>
            </a:r>
            <a:r>
              <a:rPr lang="it-IT" dirty="0" smtClean="0">
                <a:solidFill>
                  <a:srgbClr val="FFFF00"/>
                </a:solidFill>
              </a:rPr>
              <a:t>:</a:t>
            </a:r>
          </a:p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Modello </a:t>
            </a:r>
            <a:r>
              <a:rPr lang="it-IT" dirty="0">
                <a:solidFill>
                  <a:srgbClr val="FFFF00"/>
                </a:solidFill>
              </a:rPr>
              <a:t>di sviluppo che sembra ridurre la vita a un labirinto senza </a:t>
            </a:r>
            <a:r>
              <a:rPr lang="it-IT" dirty="0" smtClean="0">
                <a:solidFill>
                  <a:srgbClr val="FFFF00"/>
                </a:solidFill>
              </a:rPr>
              <a:t>segnaletica </a:t>
            </a:r>
            <a:r>
              <a:rPr lang="it-IT" dirty="0">
                <a:solidFill>
                  <a:srgbClr val="FFFF00"/>
                </a:solidFill>
              </a:rPr>
              <a:t>chiara e </a:t>
            </a:r>
            <a:r>
              <a:rPr lang="it-IT" dirty="0" smtClean="0">
                <a:solidFill>
                  <a:srgbClr val="FFFF00"/>
                </a:solidFill>
              </a:rPr>
              <a:t>precisa, </a:t>
            </a:r>
            <a:r>
              <a:rPr lang="it-IT" dirty="0">
                <a:solidFill>
                  <a:srgbClr val="FFFF00"/>
                </a:solidFill>
              </a:rPr>
              <a:t>provocando il generale </a:t>
            </a:r>
            <a:r>
              <a:rPr lang="it-IT" dirty="0" smtClean="0">
                <a:solidFill>
                  <a:srgbClr val="FFFF00"/>
                </a:solidFill>
              </a:rPr>
              <a:t>disorientamento.</a:t>
            </a:r>
          </a:p>
          <a:p>
            <a:pPr marL="0" lvl="0" indent="0">
              <a:buNone/>
            </a:pPr>
            <a:endParaRPr lang="it-IT" dirty="0">
              <a:solidFill>
                <a:srgbClr val="FFFF00"/>
              </a:solidFill>
            </a:endParaRPr>
          </a:p>
          <a:p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" y="17989"/>
            <a:ext cx="2699792" cy="199517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6131024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Una società liquida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005064"/>
            <a:ext cx="8568952" cy="2376264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Comunicazione &gt; Società &gt; Relazioni &gt; Sentimenti: LIQUIDI </a:t>
            </a:r>
          </a:p>
          <a:p>
            <a:pPr marL="0" indent="0"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con </a:t>
            </a:r>
            <a:r>
              <a:rPr lang="it-IT" sz="2400" dirty="0">
                <a:solidFill>
                  <a:srgbClr val="FFFF00"/>
                </a:solidFill>
              </a:rPr>
              <a:t>un clic </a:t>
            </a:r>
            <a:r>
              <a:rPr lang="it-IT" sz="2400" dirty="0" smtClean="0">
                <a:solidFill>
                  <a:srgbClr val="FFFF00"/>
                </a:solidFill>
              </a:rPr>
              <a:t>ti accendo </a:t>
            </a:r>
            <a:r>
              <a:rPr lang="it-IT" sz="2400" dirty="0">
                <a:solidFill>
                  <a:srgbClr val="FFFF00"/>
                </a:solidFill>
              </a:rPr>
              <a:t>o ti spengo, </a:t>
            </a:r>
            <a:r>
              <a:rPr lang="it-IT" sz="2400" dirty="0" smtClean="0">
                <a:solidFill>
                  <a:srgbClr val="FFFF00"/>
                </a:solidFill>
              </a:rPr>
              <a:t>ti accolgo o rifiuto</a:t>
            </a:r>
            <a:r>
              <a:rPr lang="it-IT" sz="2400" dirty="0">
                <a:solidFill>
                  <a:srgbClr val="FFFF00"/>
                </a:solidFill>
              </a:rPr>
              <a:t>, </a:t>
            </a:r>
            <a:r>
              <a:rPr lang="it-IT" sz="2400" dirty="0" smtClean="0">
                <a:solidFill>
                  <a:srgbClr val="FFFF00"/>
                </a:solidFill>
              </a:rPr>
              <a:t>ti </a:t>
            </a:r>
            <a:r>
              <a:rPr lang="it-IT" sz="2400" dirty="0">
                <a:solidFill>
                  <a:srgbClr val="FFFF00"/>
                </a:solidFill>
              </a:rPr>
              <a:t>faccio vivere o ti </a:t>
            </a:r>
            <a:r>
              <a:rPr lang="it-IT" sz="2400" dirty="0" smtClean="0">
                <a:solidFill>
                  <a:srgbClr val="FFFF00"/>
                </a:solidFill>
              </a:rPr>
              <a:t>elimino. </a:t>
            </a:r>
            <a:r>
              <a:rPr lang="it-IT" sz="2400" dirty="0">
                <a:solidFill>
                  <a:srgbClr val="FFFF00"/>
                </a:solidFill>
              </a:rPr>
              <a:t>Tutto è </a:t>
            </a:r>
            <a:r>
              <a:rPr lang="it-IT" sz="2400" dirty="0" smtClean="0">
                <a:solidFill>
                  <a:srgbClr val="FFFF00"/>
                </a:solidFill>
              </a:rPr>
              <a:t>incerto</a:t>
            </a:r>
            <a:r>
              <a:rPr lang="it-IT" sz="2400" dirty="0">
                <a:solidFill>
                  <a:srgbClr val="FFFF00"/>
                </a:solidFill>
              </a:rPr>
              <a:t>, </a:t>
            </a:r>
            <a:r>
              <a:rPr lang="it-IT" sz="2400" dirty="0" smtClean="0">
                <a:solidFill>
                  <a:srgbClr val="FFFF00"/>
                </a:solidFill>
              </a:rPr>
              <a:t>relativo, momentaneo e a volte istantaneo, immediato nell’iniziare e finire, fluttuante</a:t>
            </a:r>
          </a:p>
          <a:p>
            <a:pPr marL="0" indent="0" algn="ctr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relazioni e comunicazioni a scadenza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43808" y="1412776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dirty="0" smtClean="0">
                <a:solidFill>
                  <a:srgbClr val="FFFF00"/>
                </a:solidFill>
              </a:rPr>
              <a:t>Società </a:t>
            </a:r>
            <a:r>
              <a:rPr lang="it-IT" sz="2400" dirty="0">
                <a:solidFill>
                  <a:srgbClr val="FFFF00"/>
                </a:solidFill>
              </a:rPr>
              <a:t>che ha perso il rimando a qualcosa di stabile, solido, eterno. </a:t>
            </a:r>
            <a:r>
              <a:rPr lang="it-IT" sz="2400" dirty="0" smtClean="0">
                <a:solidFill>
                  <a:srgbClr val="FFFF00"/>
                </a:solidFill>
              </a:rPr>
              <a:t>Che </a:t>
            </a:r>
            <a:r>
              <a:rPr lang="it-IT" sz="2400" dirty="0">
                <a:solidFill>
                  <a:srgbClr val="FFFF00"/>
                </a:solidFill>
              </a:rPr>
              <a:t>ha prediletto </a:t>
            </a:r>
            <a:r>
              <a:rPr lang="it-IT" sz="2400" i="1" dirty="0">
                <a:solidFill>
                  <a:srgbClr val="FFFF00"/>
                </a:solidFill>
              </a:rPr>
              <a:t>il tutto e subito</a:t>
            </a:r>
            <a:r>
              <a:rPr lang="it-IT" sz="2400" dirty="0">
                <a:solidFill>
                  <a:srgbClr val="FFFF00"/>
                </a:solidFill>
              </a:rPr>
              <a:t>. </a:t>
            </a:r>
            <a:r>
              <a:rPr lang="it-IT" sz="2400" dirty="0" smtClean="0">
                <a:solidFill>
                  <a:srgbClr val="FFFF00"/>
                </a:solidFill>
              </a:rPr>
              <a:t>In </a:t>
            </a:r>
            <a:r>
              <a:rPr lang="it-IT" sz="2400" dirty="0">
                <a:solidFill>
                  <a:srgbClr val="FFFF00"/>
                </a:solidFill>
              </a:rPr>
              <a:t>cui </a:t>
            </a:r>
            <a:r>
              <a:rPr lang="it-IT" sz="2400" dirty="0" smtClean="0">
                <a:solidFill>
                  <a:srgbClr val="FFFF00"/>
                </a:solidFill>
              </a:rPr>
              <a:t>«</a:t>
            </a:r>
            <a:r>
              <a:rPr lang="it-IT" sz="2400" i="1" dirty="0" smtClean="0">
                <a:solidFill>
                  <a:srgbClr val="FFFF00"/>
                </a:solidFill>
              </a:rPr>
              <a:t>le </a:t>
            </a:r>
            <a:r>
              <a:rPr lang="it-IT" sz="2400" i="1" dirty="0">
                <a:solidFill>
                  <a:srgbClr val="FFFF00"/>
                </a:solidFill>
              </a:rPr>
              <a:t>situazioni in cui agiscono gli uomini si modificano prima che i loro modi di agire </a:t>
            </a:r>
            <a:r>
              <a:rPr lang="it-IT" sz="2400" i="1" dirty="0" smtClean="0">
                <a:solidFill>
                  <a:srgbClr val="FFFF00"/>
                </a:solidFill>
              </a:rPr>
              <a:t>riescano </a:t>
            </a:r>
            <a:r>
              <a:rPr lang="it-IT" sz="2400" i="1" dirty="0">
                <a:solidFill>
                  <a:srgbClr val="FFFF00"/>
                </a:solidFill>
              </a:rPr>
              <a:t>a consolidarsi in abitudini e </a:t>
            </a:r>
            <a:r>
              <a:rPr lang="it-IT" sz="2400" i="1" dirty="0" smtClean="0">
                <a:solidFill>
                  <a:srgbClr val="FFFF00"/>
                </a:solidFill>
              </a:rPr>
              <a:t>procedure». </a:t>
            </a:r>
            <a:r>
              <a:rPr lang="it-IT" dirty="0" smtClean="0">
                <a:solidFill>
                  <a:srgbClr val="FFFF00"/>
                </a:solidFill>
              </a:rPr>
              <a:t>(</a:t>
            </a:r>
            <a:r>
              <a:rPr lang="it-IT" dirty="0" err="1" smtClean="0">
                <a:solidFill>
                  <a:srgbClr val="FFFF00"/>
                </a:solidFill>
              </a:rPr>
              <a:t>Zygmund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Baumann</a:t>
            </a:r>
            <a:r>
              <a:rPr lang="it-IT" dirty="0" smtClean="0">
                <a:solidFill>
                  <a:srgbClr val="FFFF00"/>
                </a:solidFill>
              </a:rPr>
              <a:t>).</a:t>
            </a:r>
            <a:endParaRPr lang="it-IT" dirty="0">
              <a:solidFill>
                <a:srgbClr val="FFFF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62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97056" cy="23692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" y="629816"/>
            <a:ext cx="4618856" cy="1143000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La cultura </a:t>
            </a:r>
            <a:r>
              <a:rPr lang="it-IT" i="1" dirty="0" smtClean="0">
                <a:solidFill>
                  <a:schemeClr val="bg1"/>
                </a:solidFill>
              </a:rPr>
              <a:t>social è…</a:t>
            </a: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92288"/>
            <a:ext cx="8229600" cy="4277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b="1" dirty="0" smtClean="0">
                <a:solidFill>
                  <a:schemeClr val="bg1"/>
                </a:solidFill>
              </a:rPr>
              <a:t>… </a:t>
            </a:r>
            <a:r>
              <a:rPr lang="it-IT" b="1" dirty="0">
                <a:solidFill>
                  <a:schemeClr val="bg1"/>
                </a:solidFill>
              </a:rPr>
              <a:t>una cultura visiva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 smtClean="0">
                <a:solidFill>
                  <a:srgbClr val="FFFF00"/>
                </a:solidFill>
              </a:rPr>
              <a:t>l’immagine è sovrana e la </a:t>
            </a:r>
            <a:r>
              <a:rPr lang="it-IT" b="1" dirty="0" smtClean="0">
                <a:solidFill>
                  <a:schemeClr val="bg1"/>
                </a:solidFill>
              </a:rPr>
              <a:t>televisione</a:t>
            </a:r>
            <a:r>
              <a:rPr lang="it-IT" dirty="0" smtClean="0">
                <a:solidFill>
                  <a:srgbClr val="FFFF00"/>
                </a:solidFill>
              </a:rPr>
              <a:t> il trono, strumento indispensabile e </a:t>
            </a:r>
            <a:r>
              <a:rPr lang="it-IT" dirty="0">
                <a:solidFill>
                  <a:srgbClr val="FFFF00"/>
                </a:solidFill>
              </a:rPr>
              <a:t>inseparabile dalla vita </a:t>
            </a:r>
            <a:r>
              <a:rPr lang="it-IT" dirty="0" smtClean="0">
                <a:solidFill>
                  <a:srgbClr val="FFFF00"/>
                </a:solidFill>
              </a:rPr>
              <a:t>quotidiana. Insieme al </a:t>
            </a:r>
            <a:r>
              <a:rPr lang="it-IT" b="1" dirty="0" smtClean="0">
                <a:solidFill>
                  <a:schemeClr val="bg1"/>
                </a:solidFill>
              </a:rPr>
              <a:t>cinema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detta stili di vita e modelli. </a:t>
            </a:r>
          </a:p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Grande diffusione della realtà virtuale: </a:t>
            </a:r>
            <a:r>
              <a:rPr lang="it-IT" i="1" dirty="0" smtClean="0">
                <a:solidFill>
                  <a:srgbClr val="FFFF00"/>
                </a:solidFill>
              </a:rPr>
              <a:t>software</a:t>
            </a:r>
            <a:r>
              <a:rPr lang="it-IT" dirty="0" smtClean="0">
                <a:solidFill>
                  <a:srgbClr val="FFFF00"/>
                </a:solidFill>
              </a:rPr>
              <a:t> sofisticati, computer veloci : </a:t>
            </a:r>
            <a:r>
              <a:rPr lang="it-IT" dirty="0" smtClean="0">
                <a:solidFill>
                  <a:schemeClr val="bg1"/>
                </a:solidFill>
              </a:rPr>
              <a:t>CONVERGENCE</a:t>
            </a:r>
            <a:r>
              <a:rPr lang="it-IT" dirty="0" smtClean="0">
                <a:solidFill>
                  <a:srgbClr val="FFFF00"/>
                </a:solidFill>
              </a:rPr>
              <a:t>.</a:t>
            </a:r>
          </a:p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Un ambiente dove si coltiva la </a:t>
            </a:r>
            <a:r>
              <a:rPr lang="it-IT" dirty="0" smtClean="0">
                <a:solidFill>
                  <a:schemeClr val="bg1"/>
                </a:solidFill>
              </a:rPr>
              <a:t>passione per i Divi </a:t>
            </a:r>
            <a:r>
              <a:rPr lang="it-IT" dirty="0" smtClean="0">
                <a:solidFill>
                  <a:srgbClr val="FFFF00"/>
                </a:solidFill>
              </a:rPr>
              <a:t>dello spettacolo, dello sport, della canzone.</a:t>
            </a:r>
          </a:p>
          <a:p>
            <a:pPr marL="0" lvl="0" indent="0">
              <a:buNone/>
            </a:pPr>
            <a:endParaRPr lang="it-IT" b="1" dirty="0" smtClean="0">
              <a:solidFill>
                <a:srgbClr val="FFFF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0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57808"/>
            <a:ext cx="5040560" cy="114300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… è una </a:t>
            </a:r>
            <a:r>
              <a:rPr lang="it-IT" dirty="0">
                <a:solidFill>
                  <a:schemeClr val="bg1"/>
                </a:solidFill>
              </a:rPr>
              <a:t>cultura </a:t>
            </a:r>
            <a:r>
              <a:rPr lang="it-IT" dirty="0" smtClean="0">
                <a:solidFill>
                  <a:schemeClr val="bg1"/>
                </a:solidFill>
              </a:rPr>
              <a:t>2.0…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88840"/>
            <a:ext cx="8712968" cy="46085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…collegata </a:t>
            </a:r>
            <a:r>
              <a:rPr lang="it-IT" sz="2400" dirty="0">
                <a:solidFill>
                  <a:srgbClr val="FFFF00"/>
                </a:solidFill>
              </a:rPr>
              <a:t>alla comunicazione digitale, </a:t>
            </a:r>
            <a:r>
              <a:rPr lang="it-IT" sz="2400" dirty="0" smtClean="0">
                <a:solidFill>
                  <a:srgbClr val="FFFF00"/>
                </a:solidFill>
              </a:rPr>
              <a:t>media tecnologicamente </a:t>
            </a:r>
            <a:r>
              <a:rPr lang="it-IT" sz="2400" dirty="0">
                <a:solidFill>
                  <a:srgbClr val="FFFF00"/>
                </a:solidFill>
              </a:rPr>
              <a:t>"raffinati" </a:t>
            </a:r>
            <a:r>
              <a:rPr lang="it-IT" sz="2400" dirty="0" smtClean="0">
                <a:solidFill>
                  <a:srgbClr val="FFFF00"/>
                </a:solidFill>
              </a:rPr>
              <a:t>con nuovi </a:t>
            </a:r>
            <a:r>
              <a:rPr lang="it-IT" sz="2400" dirty="0">
                <a:solidFill>
                  <a:srgbClr val="FFFF00"/>
                </a:solidFill>
              </a:rPr>
              <a:t>"format di comunicazione</a:t>
            </a:r>
            <a:r>
              <a:rPr lang="it-IT" sz="2400" dirty="0" smtClean="0">
                <a:solidFill>
                  <a:srgbClr val="FFFF00"/>
                </a:solidFill>
              </a:rPr>
              <a:t>".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FFFF00"/>
                </a:solidFill>
              </a:rPr>
              <a:t>° </a:t>
            </a:r>
            <a:r>
              <a:rPr lang="it-IT" sz="2000" dirty="0">
                <a:solidFill>
                  <a:srgbClr val="FFFF00"/>
                </a:solidFill>
              </a:rPr>
              <a:t>Televisione e vari dispositivi </a:t>
            </a:r>
            <a:r>
              <a:rPr lang="it-IT" sz="2000" dirty="0" smtClean="0">
                <a:solidFill>
                  <a:srgbClr val="FFFF00"/>
                </a:solidFill>
              </a:rPr>
              <a:t>collegati</a:t>
            </a:r>
            <a:r>
              <a:rPr lang="it-IT" sz="2000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FFFF00"/>
                </a:solidFill>
              </a:rPr>
              <a:t>° Dispositivi multimediali: </a:t>
            </a:r>
            <a:r>
              <a:rPr lang="it-IT" sz="2000" i="1" dirty="0">
                <a:solidFill>
                  <a:srgbClr val="FFFF00"/>
                </a:solidFill>
              </a:rPr>
              <a:t>videogame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smtClean="0">
                <a:solidFill>
                  <a:srgbClr val="FFFF00"/>
                </a:solidFill>
              </a:rPr>
              <a:t>iPod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iPad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iPhone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smartphone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smtClean="0">
                <a:solidFill>
                  <a:srgbClr val="FFFF00"/>
                </a:solidFill>
              </a:rPr>
              <a:t>foto e videocamere digitali.</a:t>
            </a:r>
            <a:endParaRPr lang="it-IT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FF00"/>
                </a:solidFill>
              </a:rPr>
              <a:t>° Telefonia mobile: cellulari </a:t>
            </a:r>
            <a:r>
              <a:rPr lang="it-IT" sz="2000" dirty="0">
                <a:solidFill>
                  <a:srgbClr val="FFFF00"/>
                </a:solidFill>
              </a:rPr>
              <a:t>sempre più simili a un computer </a:t>
            </a:r>
            <a:r>
              <a:rPr lang="it-IT" sz="2000" dirty="0" smtClean="0">
                <a:solidFill>
                  <a:srgbClr val="FFFF00"/>
                </a:solidFill>
              </a:rPr>
              <a:t>portatile. </a:t>
            </a:r>
            <a:endParaRPr lang="it-IT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FF00"/>
                </a:solidFill>
              </a:rPr>
              <a:t>° Applicativi </a:t>
            </a:r>
            <a:r>
              <a:rPr lang="it-IT" sz="2000" dirty="0">
                <a:solidFill>
                  <a:srgbClr val="FFFF00"/>
                </a:solidFill>
              </a:rPr>
              <a:t>dei </a:t>
            </a:r>
            <a:r>
              <a:rPr lang="it-IT" sz="2000" dirty="0" smtClean="0">
                <a:solidFill>
                  <a:srgbClr val="FFFF00"/>
                </a:solidFill>
              </a:rPr>
              <a:t>protocolli </a:t>
            </a:r>
            <a:r>
              <a:rPr lang="it-IT" sz="2000" i="1" dirty="0" smtClean="0">
                <a:solidFill>
                  <a:srgbClr val="FFFF00"/>
                </a:solidFill>
              </a:rPr>
              <a:t>Internet</a:t>
            </a:r>
            <a:r>
              <a:rPr lang="it-IT" sz="2000" dirty="0" smtClean="0">
                <a:solidFill>
                  <a:srgbClr val="FFFF00"/>
                </a:solidFill>
              </a:rPr>
              <a:t>: </a:t>
            </a:r>
            <a:r>
              <a:rPr lang="it-IT" sz="2000" i="1" dirty="0" smtClean="0">
                <a:solidFill>
                  <a:srgbClr val="FFFF00"/>
                </a:solidFill>
              </a:rPr>
              <a:t>World </a:t>
            </a:r>
            <a:r>
              <a:rPr lang="it-IT" sz="2000" i="1" dirty="0">
                <a:solidFill>
                  <a:srgbClr val="FFFF00"/>
                </a:solidFill>
              </a:rPr>
              <a:t>Wide </a:t>
            </a:r>
            <a:r>
              <a:rPr lang="it-IT" sz="2000" dirty="0">
                <a:solidFill>
                  <a:srgbClr val="FFFF00"/>
                </a:solidFill>
              </a:rPr>
              <a:t>Web, </a:t>
            </a:r>
            <a:r>
              <a:rPr lang="it-IT" sz="2000" dirty="0" smtClean="0">
                <a:solidFill>
                  <a:srgbClr val="FFFF00"/>
                </a:solidFill>
              </a:rPr>
              <a:t>e-mail, blog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smtClean="0">
                <a:solidFill>
                  <a:srgbClr val="FFFF00"/>
                </a:solidFill>
              </a:rPr>
              <a:t>chat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instant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messaging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smtClean="0">
                <a:solidFill>
                  <a:srgbClr val="FFFF00"/>
                </a:solidFill>
              </a:rPr>
              <a:t>newsletter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smtClean="0">
                <a:solidFill>
                  <a:srgbClr val="FFFF00"/>
                </a:solidFill>
              </a:rPr>
              <a:t>forum, newsgroup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 smtClean="0">
                <a:solidFill>
                  <a:srgbClr val="FFFF00"/>
                </a:solidFill>
              </a:rPr>
              <a:t>audio </a:t>
            </a:r>
            <a:r>
              <a:rPr lang="it-IT" sz="2000" dirty="0">
                <a:solidFill>
                  <a:srgbClr val="FFFF00"/>
                </a:solidFill>
              </a:rPr>
              <a:t>e video conferenze, </a:t>
            </a:r>
            <a:r>
              <a:rPr lang="it-IT" sz="2000" dirty="0" err="1" smtClean="0">
                <a:solidFill>
                  <a:srgbClr val="FFFF00"/>
                </a:solidFill>
              </a:rPr>
              <a:t>electronic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Interchange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i="1" dirty="0" smtClean="0">
                <a:solidFill>
                  <a:srgbClr val="FFFF00"/>
                </a:solidFill>
              </a:rPr>
              <a:t>file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i="1" dirty="0">
                <a:solidFill>
                  <a:srgbClr val="FFFF00"/>
                </a:solidFill>
              </a:rPr>
              <a:t>transfer </a:t>
            </a:r>
            <a:r>
              <a:rPr lang="it-IT" sz="2000" i="1" dirty="0" err="1">
                <a:solidFill>
                  <a:srgbClr val="FFFF00"/>
                </a:solidFill>
              </a:rPr>
              <a:t>protocol</a:t>
            </a:r>
            <a:r>
              <a:rPr lang="it-IT" sz="2000" dirty="0">
                <a:solidFill>
                  <a:srgbClr val="FFFF00"/>
                </a:solidFill>
              </a:rPr>
              <a:t>, Wikipedia.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I </a:t>
            </a:r>
            <a:r>
              <a:rPr lang="it-IT" sz="2000" i="1" dirty="0">
                <a:solidFill>
                  <a:schemeClr val="bg1"/>
                </a:solidFill>
              </a:rPr>
              <a:t>social network </a:t>
            </a:r>
            <a:r>
              <a:rPr lang="it-IT" sz="2000" i="1" dirty="0" smtClean="0">
                <a:solidFill>
                  <a:srgbClr val="FFFF00"/>
                </a:solidFill>
              </a:rPr>
              <a:t>: m</a:t>
            </a:r>
            <a:r>
              <a:rPr lang="it-IT" sz="2000" dirty="0" smtClean="0">
                <a:solidFill>
                  <a:srgbClr val="FFFF00"/>
                </a:solidFill>
              </a:rPr>
              <a:t>anifestazione </a:t>
            </a:r>
            <a:r>
              <a:rPr lang="it-IT" sz="2000" dirty="0">
                <a:solidFill>
                  <a:srgbClr val="FFFF00"/>
                </a:solidFill>
              </a:rPr>
              <a:t>più evidente </a:t>
            </a:r>
            <a:r>
              <a:rPr lang="it-IT" sz="2000" dirty="0" smtClean="0">
                <a:solidFill>
                  <a:srgbClr val="FFFF00"/>
                </a:solidFill>
              </a:rPr>
              <a:t>del Web 2.0 – </a:t>
            </a:r>
            <a:r>
              <a:rPr lang="it-IT" sz="2000" i="1" dirty="0" err="1" smtClean="0">
                <a:solidFill>
                  <a:srgbClr val="FFFF00"/>
                </a:solidFill>
              </a:rPr>
              <a:t>Facebook</a:t>
            </a:r>
            <a:r>
              <a:rPr lang="it-IT" sz="2000" dirty="0" smtClean="0">
                <a:solidFill>
                  <a:srgbClr val="FFFF00"/>
                </a:solidFill>
              </a:rPr>
              <a:t> e </a:t>
            </a:r>
            <a:r>
              <a:rPr lang="it-IT" sz="2000" i="1" dirty="0" err="1" smtClean="0">
                <a:solidFill>
                  <a:srgbClr val="FFFF00"/>
                </a:solidFill>
              </a:rPr>
              <a:t>Twitter</a:t>
            </a:r>
            <a:endParaRPr lang="it-IT" sz="2000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rgbClr val="FFFF00"/>
                </a:solidFill>
              </a:rPr>
              <a:t>Onnipresenza mediatica</a:t>
            </a:r>
            <a:r>
              <a:rPr lang="it-IT" sz="2000" dirty="0" smtClean="0">
                <a:solidFill>
                  <a:srgbClr val="FFFF00"/>
                </a:solidFill>
              </a:rPr>
              <a:t>: gli </a:t>
            </a:r>
            <a:r>
              <a:rPr lang="it-IT" sz="2000" dirty="0">
                <a:solidFill>
                  <a:srgbClr val="FFFF00"/>
                </a:solidFill>
              </a:rPr>
              <a:t>strumenti 2.0 sono diventati espressione di uno </a:t>
            </a:r>
            <a:r>
              <a:rPr lang="it-IT" sz="2000" i="1" dirty="0">
                <a:solidFill>
                  <a:srgbClr val="FFFF00"/>
                </a:solidFill>
              </a:rPr>
              <a:t>status</a:t>
            </a:r>
            <a:r>
              <a:rPr lang="it-IT" sz="2000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° </a:t>
            </a:r>
            <a:r>
              <a:rPr lang="it-IT" sz="2000" dirty="0">
                <a:solidFill>
                  <a:schemeClr val="bg1"/>
                </a:solidFill>
              </a:rPr>
              <a:t>Persistono però i Mezzi tradizionali: radio, cinema, giornali e riviste, libri, fumetti</a:t>
            </a:r>
            <a:r>
              <a:rPr lang="it-IT" sz="2000" dirty="0" smtClean="0">
                <a:solidFill>
                  <a:schemeClr val="bg1"/>
                </a:solidFill>
              </a:rPr>
              <a:t>.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2929507" cy="18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38194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Diffusione </a:t>
            </a:r>
            <a:r>
              <a:rPr lang="it-IT" dirty="0">
                <a:solidFill>
                  <a:srgbClr val="FFFF00"/>
                </a:solidFill>
              </a:rPr>
              <a:t>di strumenti </a:t>
            </a:r>
            <a:r>
              <a:rPr lang="it-IT" dirty="0" smtClean="0">
                <a:solidFill>
                  <a:srgbClr val="FFFF00"/>
                </a:solidFill>
              </a:rPr>
              <a:t>video, </a:t>
            </a:r>
            <a:r>
              <a:rPr lang="it-IT" dirty="0">
                <a:solidFill>
                  <a:srgbClr val="FFFF00"/>
                </a:solidFill>
              </a:rPr>
              <a:t>ma anche sonori: l’iPod, l’Mp3, l’Mp4 Media Player. </a:t>
            </a:r>
            <a:endParaRPr lang="it-IT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Crescente </a:t>
            </a:r>
            <a:r>
              <a:rPr lang="it-IT" dirty="0">
                <a:solidFill>
                  <a:srgbClr val="FFFF00"/>
                </a:solidFill>
              </a:rPr>
              <a:t>diffusione del </a:t>
            </a:r>
            <a:r>
              <a:rPr lang="it-IT" i="1" dirty="0" err="1">
                <a:solidFill>
                  <a:srgbClr val="FFFF00"/>
                </a:solidFill>
              </a:rPr>
              <a:t>podcast</a:t>
            </a:r>
            <a:r>
              <a:rPr lang="it-IT" dirty="0">
                <a:solidFill>
                  <a:srgbClr val="FFFF00"/>
                </a:solidFill>
              </a:rPr>
              <a:t> (il nuovo walkman). </a:t>
            </a:r>
            <a:endParaRPr lang="it-IT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Il </a:t>
            </a:r>
            <a:r>
              <a:rPr lang="it-IT" i="1" dirty="0" err="1">
                <a:solidFill>
                  <a:schemeClr val="bg1"/>
                </a:solidFill>
              </a:rPr>
              <a:t>podcasting</a:t>
            </a:r>
            <a:r>
              <a:rPr lang="it-IT" dirty="0">
                <a:solidFill>
                  <a:srgbClr val="FFFF00"/>
                </a:solidFill>
              </a:rPr>
              <a:t> permette di scaricare sul computer o sui mini-media </a:t>
            </a:r>
            <a:r>
              <a:rPr lang="it-IT" i="1" dirty="0">
                <a:solidFill>
                  <a:srgbClr val="FFFF00"/>
                </a:solidFill>
              </a:rPr>
              <a:t>audio file </a:t>
            </a:r>
            <a:r>
              <a:rPr lang="it-IT" dirty="0">
                <a:solidFill>
                  <a:srgbClr val="FFFF00"/>
                </a:solidFill>
              </a:rPr>
              <a:t>di ogni genere, ma soprattutto musica. </a:t>
            </a:r>
            <a:endParaRPr lang="it-IT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La </a:t>
            </a:r>
            <a:r>
              <a:rPr lang="it-IT" dirty="0">
                <a:solidFill>
                  <a:srgbClr val="FFFF00"/>
                </a:solidFill>
              </a:rPr>
              <a:t>vetrina digitale più </a:t>
            </a:r>
            <a:r>
              <a:rPr lang="it-IT" dirty="0" smtClean="0">
                <a:solidFill>
                  <a:srgbClr val="FFFF00"/>
                </a:solidFill>
              </a:rPr>
              <a:t>famosa: </a:t>
            </a:r>
            <a:r>
              <a:rPr lang="it-IT" i="1" dirty="0" err="1">
                <a:solidFill>
                  <a:srgbClr val="FFFF00"/>
                </a:solidFill>
              </a:rPr>
              <a:t>iTunes</a:t>
            </a:r>
            <a:r>
              <a:rPr lang="it-IT" i="1" dirty="0">
                <a:solidFill>
                  <a:srgbClr val="FFFF00"/>
                </a:solidFill>
              </a:rPr>
              <a:t> </a:t>
            </a:r>
            <a:r>
              <a:rPr lang="it-IT" i="1" dirty="0" err="1">
                <a:solidFill>
                  <a:srgbClr val="FFFF00"/>
                </a:solidFill>
              </a:rPr>
              <a:t>Store</a:t>
            </a:r>
            <a:r>
              <a:rPr lang="it-IT" dirty="0">
                <a:solidFill>
                  <a:srgbClr val="FFFF00"/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6"/>
            <a:ext cx="3766041" cy="243363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3264" y="332656"/>
            <a:ext cx="5842992" cy="1143000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… una </a:t>
            </a:r>
            <a:r>
              <a:rPr lang="it-IT" dirty="0">
                <a:solidFill>
                  <a:schemeClr val="bg1"/>
                </a:solidFill>
              </a:rPr>
              <a:t>cultura "sonora</a:t>
            </a:r>
            <a:r>
              <a:rPr lang="it-IT" dirty="0" smtClean="0">
                <a:solidFill>
                  <a:schemeClr val="bg1"/>
                </a:solidFill>
              </a:rPr>
              <a:t>” </a:t>
            </a:r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… una cultura del </a:t>
            </a:r>
            <a:r>
              <a:rPr lang="it-IT" i="1" dirty="0">
                <a:solidFill>
                  <a:schemeClr val="bg1"/>
                </a:solidFill>
              </a:rPr>
              <a:t>download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Tutto si </a:t>
            </a:r>
            <a:r>
              <a:rPr lang="it-IT" dirty="0" smtClean="0">
                <a:solidFill>
                  <a:schemeClr val="bg1"/>
                </a:solidFill>
              </a:rPr>
              <a:t>scarica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Libri, </a:t>
            </a:r>
            <a:r>
              <a:rPr lang="it-IT" dirty="0">
                <a:solidFill>
                  <a:srgbClr val="FFFF00"/>
                </a:solidFill>
              </a:rPr>
              <a:t>cultura, </a:t>
            </a:r>
            <a:r>
              <a:rPr lang="it-IT" dirty="0" smtClean="0">
                <a:solidFill>
                  <a:srgbClr val="FFFF00"/>
                </a:solidFill>
              </a:rPr>
              <a:t>musica, foto, film, video, informazione, intrattenimento, giochi…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…persino da un supermarket </a:t>
            </a:r>
            <a:r>
              <a:rPr lang="it-IT" i="1" dirty="0" smtClean="0">
                <a:solidFill>
                  <a:schemeClr val="bg1"/>
                </a:solidFill>
              </a:rPr>
              <a:t>online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che è e-</a:t>
            </a:r>
            <a:r>
              <a:rPr lang="it-IT" dirty="0" err="1" smtClean="0">
                <a:solidFill>
                  <a:srgbClr val="FFFF00"/>
                </a:solidFill>
              </a:rPr>
              <a:t>bay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90" y="3999240"/>
            <a:ext cx="4171142" cy="28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Testi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Comunicazione elettronica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Alcuni prodotti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Pubblicità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39158"/>
            <a:ext cx="2304256" cy="158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119090" cy="162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91680" y="3429000"/>
            <a:ext cx="5661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Campagne</a:t>
            </a:r>
            <a:r>
              <a:rPr lang="it-IT" dirty="0" smtClean="0"/>
              <a:t> </a:t>
            </a:r>
            <a:r>
              <a:rPr lang="it-IT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pubblicitarie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725144"/>
            <a:ext cx="2684211" cy="180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4" y="4725144"/>
            <a:ext cx="3021763" cy="1800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74" y="4720702"/>
            <a:ext cx="268421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Cartoni animati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46822"/>
            <a:ext cx="2448272" cy="1838042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21088"/>
            <a:ext cx="2376264" cy="17037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25588"/>
            <a:ext cx="2001391" cy="26582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92" y="4559801"/>
            <a:ext cx="2364564" cy="189353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4572000" cy="19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Contesti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24293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Fiction per ragazzi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" name="Segnaposto contenuto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80818"/>
            <a:ext cx="3096344" cy="2457416"/>
          </a:xfrm>
        </p:spPr>
      </p:pic>
      <p:pic>
        <p:nvPicPr>
          <p:cNvPr id="5" name="Immagine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63" y="3978430"/>
            <a:ext cx="3928301" cy="24482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089523" cy="20043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5313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Cinema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6" y="260648"/>
            <a:ext cx="3079795" cy="15841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56" y="2947764"/>
            <a:ext cx="2569468" cy="25694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8" y="4293096"/>
            <a:ext cx="2884032" cy="21602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79" y="260648"/>
            <a:ext cx="3600400" cy="20162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89041"/>
            <a:ext cx="2108410" cy="2814836"/>
          </a:xfrm>
          <a:prstGeom prst="rect">
            <a:avLst/>
          </a:prstGeom>
        </p:spPr>
      </p:pic>
      <p:pic>
        <p:nvPicPr>
          <p:cNvPr id="3" name="Immagine 2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0311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chemeClr val="bg1"/>
                </a:solidFill>
              </a:rPr>
              <a:t>Videogames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ITEhUUERIWFBQXFRQWFBUYGBAUFhUXGBcWFhYUFRUYHSggGBolGxQUITEhJSkrLi4uFx8zODMsNygtLisBCgoKDg0OGxAQGywlICQsNC84MjEsNCw3NCwsLDQsLCwsLC0sLCw0NC8sLi0sLCwsNC0sLSwsLywsLCwsLCwsLP/AABEIALEBHAMBEQACEQEDEQH/xAAaAAEAAgMBAAAAAAAAAAAAAAAAAwQBAgUG/8QAOxAAAgECBAMGBQMBBgcAAAAAAAECAxEEEiExQVFhBRMicYGRMqGxwdEUUvAGQmJyouHxBxUWQ3OCkv/EABsBAQACAwEBAAAAAAAAAAAAAAADBAECBQYH/8QAOREAAgECAwQHCAIBBAMBAAAAAAECAxEEITEFEkFRE2FxgZGh8BQiMlKxwdHhBhVCFpLS8SRiciP/2gAMAwEAAhEDEQA/APaHfPLgAAAAAAAAAAAAAAAAAAAAAAAAAAAAAAAAAAAAAAAAAAAAAAAAAAAAAAAACKvtqG7GUr6Bq24vcw1bUAAAAAAAAAAAAAAAAAAAAAAAAAAAAAAAAAwAZAAAAAAAAAAAAAAB1uxuyo1U5TbsnZJem79SpiMQ6b3Yl/CYSNVb0nkd/B4OFNWgrX3e7fqc+pVlUd5M6lKjCkrRRF2pgFVhbRSXwy5dPI2oVnTlfgaYigqsbcTymKw0qcnGS1Xs1zR1qdRTjvI4dWnKnLdkRG5GAAAAAAAAAAAAAAAAAAAD0fZvY1JwjKficknu0lfgrHNrYqak1HKx18PgqbgpSzuWl2LQ/Z/mn+SL2qrzJ/YqPy+bKeL/AKeT1pyy/wB13a9918yanjWspor1dnJ5wdjz84tNp7ptPzWh0E7q6OU007MwZMAAzKLW6sawnGavFp8Mua1MuLWqLGEpStJqEmnFpNLS7a1+Ry9oYiip006sYuM02m7ZWeXnxyLWHpzak1Fu6toV5xadmmnyeh06dWFWO9BprmncrSjKLtJWM1KTja6tdXXkaUcRSrb3Ru9nZ9vb+DM6coW3la5qTGgAAAAAAAAAAOh2V2p3N045ot35NPb1K1fD9LnfMt4bFdDdNXRfr/1EreCDvzlay9FuQRwTv7zLU9oq3urxKy/qCrbaHnaX5JfYqfNkP9hVtovXec3EV5Tk5Sd2/wCWLMIKCsinOpKct6WpGbGgAAAAAAAAAAAAAAAAAAALmA7RnSas7x4xez8uRDVoRqLPXmWKGJnSeWnI7P8A1DTt8M78vD9blL2Kd9UdD+xp20ZzcR25VlezUU+W6XmyzDCU1rmVJ46rLTI5haKQAAB0Oz6Tm0prSKurrXXRL/Dv7HmNsYinhKcquGdpVHZ2eWWbdvm0V9c7nUwdOVaSjUWUc8/Jdh2jwx3SDGYdTj/eWsXyfAv7NxssLWT/AMXlJcGnr4cCviaCqw61o+s87Nt6u93rd8T6ZShTpxVOnZJZWR5iTlJ70uJglNTAAAABkAAAAAAAAAAAAAAAAAAAAAAAAAAAAAAAAAAAAAAAAzCbTunZ8yOrShVg4TV0+BtCcoPei7M6HZtaSlmm3ll4VJvitVvw3PNbbwlKpR6HDJb0Pe3Yrg8nplfR21aR08DVnGe/UeUsrt8TsnhzuEOLrqEW+PBc3wL2zsHLF11Baat8lx/RBiKypU3J68O08/KrO2Vt2WlnfS3Cx9IpYXCuftFOMbvPeVs78brmeblVq7vRybtyIy2QnqP6fow7pSUVmu8z0vv8laxysXKXSNN5HbwMIdEpJZnTaW+nmVs9C5ZakGJwdKovHFPrs/dG8Ks4fCyKpRp1F7yPK9p0YQqNU5Zo287Pir8TrUJSlC8kcTEQhCdoO6KpKQAAAAAAAAAAAAAAAzuu29bIAwAAAAAAAAAAAAAAAAAAAAAADM5t2u72Vl0XIjp0adO7gkru763zNpTlK13oWsJiJ2ks7SUW1s9VbTVdTkbQwOGc6cnSTcppN56NN3ya5ast4evVUZLfasrr0ytUqSk7ybb6nVo4elQjuUopLqRVnUnN3k7szVrOVs2ttL8X5via4fC0qG90asm724dy0XXYzUqyqW3uHrM0LBGSUcROHwScfJte5rKEZfEjeFScPhdjevjKk1aU5Ncr6exrGlCOaRtOtUmrSbK5IRGQAAAAAAAAAAAACbCUlKVntuQ15uMcjqbKw0K1RuauktDOMoqL02ZijV3l7xPtLZzUlKhB58Er2t+S13a7rb+zf1Ku8+kv1nfVKPR9FbK1revVzmnRujxM6NSHxxa7VYAjMgAAAAAAAAAAAAAAAAAAAAAGADIAAAAAAAAAAAAAAAAAAAAANoxlOSjFXbL+DwzXiej5fko1qylkj1ez8AsMnKTvJruX57fAs1Zxj4pNRXNtJe7K50L5HOqdq0p5adCrTnKc8t4yjUUbKU5N2dr2g0r8Wt7WFzG/fRmlXHU6U1B11iYudSk3GKqVKdams06co0Y8Fumk0+d9NYz5GlOtdZXNaMFWh3qqqjF1J06UJRjBzlByWWUKiUpSeSUsqcXbTdNkirSXEjqKlNpTinfmkyzhcPGcFLWL1UkndKUW4ySdtVdPUkWImQy2bhZ/4W7G197GJYLW0XfnwSJViXxRXnsSg1dSkvB/ggq0nF2ZYp1FNZHGxuBnhWru6ej/ACaG5RAAAAAAAAAAAAAAAAAAAAAAAAAAAAAAAAAAAAAAAM0cFKpK6rTpqPCKo6vq5wk/a2xVxMmskzv7Gw6adZ66L7+u0uf8qg9ZSqyfWrXSfnCMlH5FKx3d1G1LsrDxeaNCmpfuUIZvWVriw3VyJ8TQU45Xdappp2cWtU0/4ns7oyZsV8H2ZGnJzu5SbbbtTj4pWzTahFZptJLM7vTS13cYSsR4vsiE5J5mrTVRK1KSjUSa7yCnF5Z2b1XN6XbZgOK1L1CkoRUYqySSW7929W+rMmSKGe8LZctpOd75r8LetzMr3JXu5314FXEuWSPeZc93fLe1r6b9LE+Fvc5O23BYd25q1+/9lYvHkwAAAAAAAAAAAAAAAAAAAAAAAAAAAAAAAAAAAAAADodm/C/Mo4n4z1uyl/4se/6lsrnROfLEyvvboSqCLSpRsXHV8GazfhvZat6XslxZE8is1nYiVeezinJU8zSbtme0U3vtLXy5mDNkTQqXlJW2trzuga2yNzIKlbEKPwtPpvb1JoUnMgxOLo0I3qvPktX3fco1ajk7suwgoKyPKYzGzxMrvJLReuJqblMAAAAAAAAAAAAAzGLk7RVwkaucVxLUcBiZaU5eFvqT4Sn4lmWmu5DWn7vus6mzMDVp1XKrDhlfndEdeNpNLmSUpXgrlHaWHdOvJxi1F24ZZpXt3m9TDtRUnx4GsKylLdRJiNluhQ6Ryzyuu0hJjlAAAAAAAAAAAAAAAAAAFvs6pZtc9ipiY6SPR7FrJ05Unqnfuevg/qdAqHbIpYeLd7G28zdVJJWJTU0I6FZSipLRcb7prdPk07mEzaUXF2ZmjUUoqS2auvLgDEouLsyDtCSUer2+5PQjeRUxmIdChKaeei7X+Ne45x0DxjbbuwDAAAAAAAAAAAABmNuOi1bfJLV/I0qz3Itl/ZuFWIxChLTX9eNi3GtSeRR3lFyg7PZc2/uc5VG3m9T2saUoJq1ksrIvReiNWQvUqYCrCcc1OrVllqzpVFODjecIxu4Zoq8Forx0be+5m921bQgp1JSm0+BLKlN3dqcop/DmefK5RiqlreFK1VW45VqgnZ2vmSdNae6R4+Dautlw+5NQkoyzKu0MPKvQcYPNZ2524fjrOeXzxwAAAAAAAAAAAAAAAAABWdZt+F2Se/N/goVq7k7R0LmGcqUlUjqjr4THqWktH8mQ66HqMNi6ddWWUuX45/UumC0VsTnTTi29lGCSUbu95TlZuyXl6towzZWI5wpSvNxdnPK/iUZPMoXcU7SV9LtcORjI3U5rJMzSxnGSSjZ25qUW4yi+eq0fmbK7Ip7sFduxzcXjW5Xfw7dV1JqVZQduB5naWI9oaUPhXn1/j9mx0DjmQAAAAAAAAAAAADanOzTXA1nHejYt4HFezVlNq60fY/VzoQrqei053avbkihKm4ansaFanVjv03f1x5FkiNiOnRim2kk3/Pt9eZltswQfpIRqSraKU1GM5ZY5pRjdxhmte13e3MLPhmYVNOV0sy1GSa01RjQ3aaZxpxs2uTaOpTd4pnjdo01TxU0ud/FX+5g2KQAAAAAAAAAAAAAGXS/AxdXsbbkt3etloaVqU2rRjLXdpPRcdSviKlo2WrLFHC1Zu6i7dhFOi42TVuRzyepSnT+JWNQaElPESjtJo23mW6eOrwyUr9uf7J12jU5r2Rne6iwtq1eMY+f5I5YuTWXRR5JJLTYxvdRiW1a70su78tkMpN7mG2yjVrVKrvNtmDBGb4V6Nft+j2+69DoYWd47r4FapBp3WhOWSIAAAAAAAAAAAAAANXJKVWVKanF2sdVVoqMXJ2vlivOVkl7s5Usme83XJvd7e4mMGpDiKeZaPVM2i7M3py3XmZw9PKtfMSd2Jy3nkcqcrtvm2zpU1aKR4vaNRTxU2udvBW+xg2KQAAAAAAAAAAAAAJ6NZRTstfe/XloRTpuTV9DoYfFQo05bq963bfr5K3Lmc+dVylJtt62Wr4b/ADuUKrTm7dhqqk5K8pN95giAAAAAAAAABvhajjPR7x162a392WMPFSm0+Rjpp0s4P99qOhWtlVvDdXa59L9ORahvb2edixiXTdJOm1G6u1z6r9T4aFYnOUAAASUqLltbyur+xFOtGDszp4XZVWvDpL2RJ+ila+hp7THkWZbDmtJrw/7M1qCUE7eK+v8APYxCq5VNcibFbPjTwdlG8lbNefXYh7p5c1tCbpI727xOQ8FVVDp3p525mhuVAAazkkrvYjrVoUabqTdkiSjRnWmqcFdsnw1SNWm6dTw3211VneLT4STSaOFh8fTxjdlZ8uNuf5XA9/SoVMNCF3dpWf0+mXWWO7xNsveU/wDyZZZrf4L5b9b26cCzmbb1C97Psv8AfX1qWMLh4045Y34tt6uTerlJ8W2ZSI5zc5XfrqKuOx0V4U99G+C6EfteHpVo06krN+XbyIsTCvChKpSjeS9X67ciods8GAAAAAAAAAAAAAAAYAKdH4V5X99TjXvmXUbgyAAAAAAAAAKXx/8Aq/qvwWcL8fcQ1tC0dArgAAAAsUZxaSkkmrWlqtnmS04X4bFOvRu949VsraEJU40W7SWVufDLr8+RdqYaEsmeEZ5JwqQzK6U4O8JrqnqVXnqdKcVNWZs6TdRzc5WcJLu7QyOUpJ943bNdWasnZ5tjHIxaV1Z5Ir9oJqKS+H+WLWHtvZ6nP2vv+zPd0ur9n/digkXWeViruxvGi+OiW7f81NHUXDMsRws23ve6lq36z6ralbEyTaUb2jq2+L4acLb+qPJbexcp1FQvks32vRdyz70et2FhKUKbrxTu8k3y4tLhd5c8jQ4KbTujvksMVNbSZfhtTExVt6/akyN0oPVGKmIk95NmtTaOJmrOVuzL6ZmY04x0RHbntxKOT1N+ws06at4ZZrcH8SXXn5o9vsnGU6lJU9+7XPW3C/0vx7TxW2dmThUdanHJ6pc+Nurj1dhg7B58yAAAAAAAAAAAAAYAKdHZdNPbQ41rZF1G4MgAAAAAAAAGKM7Sk/Jfd/UhltFYaVt29+uxVrzs0iZVeSMrbm9kqb8f0Qxcpu0U32G+uXNbS9tyT+2l0XS9Hl/9fosez1PZ/aMt29uvlfxyI++6EP8AfL5PP9FXpEZ77oZ/vY/J5/odIO+6Gf72HGD8TenW3JqVtHfwOvDFK6zNJNJxb0TeuaN+e3v0J95PNaH0GKU4qUM/xwZuqqmpKO1rKXBvknxtz6+ZlPMzu7rW8UsU8kLS3bvbohUxdOg1OZzNt4iEcO182Xnd/TzKaqof3OG6/A8epxvmS1cUmktrX04fyxintTCptuTz6mW8RjFVhCEVZK+Xf+OPO5Spu+vNt/j5WPF1q3TVZVfmbfdw8rH0bD0egowpfKku/j5m5GTAAAAAxGbjKMlprb3/ANbF/ZdbosXBvR+6+/Tzsc/atKU8LNx+KPvLtWvlc6Vea/s2T0votbrgz3NOL/yPHYqrTtelZPK+SzutU/Jork5ywAAAAADVyXMrVMZQp/FNeJi6NXVRTntnDR0u+xfmxrvo1dboVZ7dX+MPF/8AZjpDDrMrS25XfwxS8X90Y32bQcmnbgr/ADS+5H/Z4uabUkrdS7OskhCdRSa4K/nb7muIwzpvVpqT4cJcU/PcvUnO1qjTZ1J4WdCKUmn2cHyfiaEpEAAAAAAADWcrL6dWYlJRV2YbsrsxCNl9fPiecrVHUm5HMnLelcu9lp95or6O/kXNmqXStrSx2Nhxn7Q2tLZ/bzXhc6HctKcYwXwuUHOS7uU3ntB5c04pOMbtx2mms1mdeMIxTil6Z6SNOEIyhCOV79V278TNairaRhqrXfwp23662004mzhFq1l4Eyo0pK0orwRxqqWZpbX0fQ83XjFVZKOlzwmLhCNecafw39eArxUE3N2SV7LVv04epnod1++7evWvgT0NnzqVo0W7OTyWr7epc759RRwPbVSF1JKUW75Xw6Jl+hiXSjuvNH02nsmjSoxpQb91Wvz7ToT/AKm08NPXq9PkWXjo2yTNVszPORSw/aHeTfeyd5fC7LKrL4bb83x4nOxE+le9N2+nrxOB/JtkwVOOIi2lHJ8dXrrzydurIt1aWW2qd9dNirUp7lszxNai6VrtO/IiqPR+RBVdoN9RY2ZS6XGUoP5l4LN+SN0iqlbI+n6mQAAAAAaVdn5fTUxJtK61X2G6pe69Hl4m6qvmd6G1cUlff8l+D5NPehJwfB28DZVmWI7bxC1Sfd+zG+zKrdCzDbvzQ8H+jPSGyrIsw23h3qmu78Mzvoyqi5lqG0sLPSa78vqZ3kbXLSq05K6kvE2uVTwJXBkAAAG1ObTunZm0Jyg7xJKdWVOW9B2ZJXxUppxk9HurJE8sZWlxLVbaOIqx3ZSy6kkVk2t9Vz4+vM6FDHRnlPJinXUsnqTOHhjK6ale3poXy5Kk1CM+Dv5GoIwAADWc0vxxMSkoq7MNpZs1jF3u/Rcv9Ti4vF9L7sdPqUa1beyWhuUiAsYKqk8t7OWi4Xa1sdfZLe9NW4X9eJ6H+PVowqyhLjZ+F/ydrNlSvd6atJv5LU6jeZ6e127HK7Uxt5Kns7NtfRPrbWxT2jGrGgpr4W7P1yODtzEShBU4PXXs4LvzKRwDypR7WqfDHnq/JbL3afoS083c9j/EMN0leeIl/irLtl+lbvKBOfQAAYzW1XBp+3D7GGrqxBisOsRRnRlpJNeP41O+otq625lXddr2PjLpTSba01+n1NKnDzX1uV8R8FutHZ/jkN7HJ8k35W+5IQH0AAAAAAAwAWadOCpJ3u3BaO182lrcVxOxSp0o4aMr5uK8crW487nh9qYbD0Z1nfNt5ZXve6txXG/UVSqeaAAAAAMWAMgAAAAAAAAAmxTj3VO7trO2tuJf6WdOhTcXz+p1KspRwdHd5y+pRdaK/wC59zaOPqLVJlVV58UY/VL96/8AmX5JP7F/L5m/Tv5SShUjKUU57ySslbd2MLHTlJJK12bUqsp1IxaybS8WTYiMIzlGNlZ23u/nqVcXKTqyT0TI8dHdrzitEzBVKgAK/aj+HLG0XdXaTd9Ha722e3I9VsDcbnZW0+9/M6tFqzdONlln19vby7yJdoVkrd5JfX56ne9npN33UXfbMQlbe9eFzXAtuea+17vfVq1nz3ZyNu4mNOgqUXm35L1Y5+IryjnfNnSq1L8Eui2PIznvPSxSrVekd7JdhzcbhpyndJWypb21u7/YzCaij1f8f2zg8Dh5Qq33nK+SvlZJfcjXZ1XLmsrXt8S3J0/c3+F7Ho1/JMA6bq3lZO3w8TT9HU/avdEfSxI/9U7O+aX+1mavZ9WLacdVvrEkqPck4y1RLV/keApTcJyd1/6s6uHrT7qMJWVopPbh189SKdeUo7nA8BtPH9NWqRpP/wDNybWVtXft1NZRv/GitOmpqzKuDxtbCTdSk7Nq2l8tePYMnV+7I/Z49fidL/UeO5x/2o3oUryim3ZtLd8Wb0sLCU4xd82uJPh/5DjZ1YQlu2bS+HmxXpWlJJuybS1M1sLCNSUU3k+Ztif5DjKdacFu2Ta06+02w1DNmu3pCT34o2oYSE3K7eUW9eRLhP5BiqrmpKOUW9OK7yLK/wBz+X4IPZ1zfruK3+p8Z8sPB/8AIxlf7n8vwPZ18z8vwZ/1Ri/lh4P/AJG0VZWJoRUYqKOHia8sRVlVla8nfIybEAAAAAAAAAAAAAAABBiaLltK3TgzKdjaLseV7R/pGtNvLjcTGOaUlBVW4xzO7UVpZdC3HFJJJxWR0IY5KKi4p2On2f2ZOlTjTcp1Mqfjm1KT1b1frbyRDKak76FapVU5OWSLH6ef7X7Gt0a7yIsV2c6kHCUZZZaOzcXz0ad1sbRnuu6NoVdySknmjgL/AIe03UjUdSu3FppSqRdrO+9s3zJ3jJWtkWntGbTVln1HscLh3HeXotim3c58pJlkwaEOLhKUcsWtd09n9rklKrKm7xbXYzeE3HK7scT9HjZSnKrUhJtRUMsMqjZWvKLqPNstPM6f9vXSSjJpd34uX6mNjOanbt7u46HZFDEQjavUjPVvwwUFq7pKKbsl5nOr1FUk5cX13KlecJycoqx0SEgKXasq6py/TKDqW8Oe+W9+NtbWNobt/e0JKe5ve/e3Ucrs7Gdp2yYiFCML5pSh3zndKyUU1lSuWpTpKm4RvrcvSq0FRdKF83fM17Sq4/NH9PGm4W8XeOqpX6ZVa1rEUFSt71yCmqFvfvfqsdPDYnFzvKvGCm38MM2RKytrOzbM15xqTclxM4urCtVdRcToR67lcpiTdtFd8gChVxFTisvp92bpIlUYnm62M7WjWbpPDOmpXhn73ZO6zJO9+ZapujG0s7ov0XhoOM87qz70dilia8o3rSj3ru5ZM6p3bbSipNu2xFUalNyXEgryjUqymlq7nGweN7Yi3rhLNOLb/UOye7ik9/MsQnRhdq+at4lqnUw1K7inmmuHE79PE1NPFd8dPyU2kc9xiXcNVm34o6c9v9zVpEckloWTU0AAAAAAAAAAAAAAAAAAAAAAAAAAAAAAAAAAAAAAAAAAAAAMOK5AGO7jyXshczdjIuS9kLi7NkD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1619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26" y="1702041"/>
            <a:ext cx="1619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8590"/>
            <a:ext cx="1619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16192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37" y="4018788"/>
            <a:ext cx="1619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8788"/>
            <a:ext cx="1619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19" y="1802052"/>
            <a:ext cx="219551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09" y="1017828"/>
            <a:ext cx="22812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4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Musica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1440000" cy="1440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76" y="1318323"/>
            <a:ext cx="1440000" cy="144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88" y="1340928"/>
            <a:ext cx="1440000" cy="144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56" y="1319310"/>
            <a:ext cx="1440000" cy="144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64" y="1340768"/>
            <a:ext cx="1440000" cy="144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39844"/>
            <a:ext cx="1440000" cy="144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76" y="3416657"/>
            <a:ext cx="1440000" cy="144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71" y="3416657"/>
            <a:ext cx="1440000" cy="144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27" y="3416657"/>
            <a:ext cx="1440000" cy="144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416657"/>
            <a:ext cx="1440000" cy="1440000"/>
          </a:xfrm>
          <a:prstGeom prst="rect">
            <a:avLst/>
          </a:prstGeom>
        </p:spPr>
      </p:pic>
      <p:pic>
        <p:nvPicPr>
          <p:cNvPr id="14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2" y="1340768"/>
            <a:ext cx="1440000" cy="144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52" y="1318323"/>
            <a:ext cx="1440000" cy="1440000"/>
          </a:xfrm>
          <a:prstGeom prst="rect">
            <a:avLst/>
          </a:prstGeom>
        </p:spPr>
      </p:pic>
      <p:pic>
        <p:nvPicPr>
          <p:cNvPr id="16" name="Immagine 15">
            <a:hlinkClick r:id="rId12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39" y="1340928"/>
            <a:ext cx="1440000" cy="1440000"/>
          </a:xfrm>
          <a:prstGeom prst="rect">
            <a:avLst/>
          </a:prstGeom>
        </p:spPr>
      </p:pic>
      <p:pic>
        <p:nvPicPr>
          <p:cNvPr id="17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3" y="1340768"/>
            <a:ext cx="1440000" cy="1440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03" y="1318323"/>
            <a:ext cx="1440000" cy="1440000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2915818" y="5085184"/>
            <a:ext cx="29908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I più scaricati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Top </a:t>
            </a:r>
            <a:r>
              <a:rPr lang="it-IT" sz="3200" dirty="0" err="1" smtClean="0">
                <a:solidFill>
                  <a:schemeClr val="bg1"/>
                </a:solidFill>
              </a:rPr>
              <a:t>ten</a:t>
            </a:r>
            <a:r>
              <a:rPr lang="it-IT" sz="3200" dirty="0" smtClean="0">
                <a:solidFill>
                  <a:schemeClr val="bg1"/>
                </a:solidFill>
              </a:rPr>
              <a:t> di </a:t>
            </a:r>
            <a:r>
              <a:rPr lang="it-IT" sz="3200" i="1" dirty="0" err="1" smtClean="0">
                <a:solidFill>
                  <a:schemeClr val="bg1"/>
                </a:solidFill>
              </a:rPr>
              <a:t>iTunes</a:t>
            </a:r>
            <a:endParaRPr lang="it-IT" sz="3200" i="1" dirty="0" smtClean="0">
              <a:solidFill>
                <a:schemeClr val="bg1"/>
              </a:solidFill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Aggiornata 1 marzo 2014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Pubblicità «per adulti»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87078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5159896" cy="198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0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074242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La comunicazione </a:t>
            </a:r>
            <a:r>
              <a:rPr lang="it-IT" b="1" dirty="0" smtClean="0">
                <a:solidFill>
                  <a:schemeClr val="bg1"/>
                </a:solidFill>
              </a:rPr>
              <a:t/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nell'era </a:t>
            </a:r>
            <a:r>
              <a:rPr lang="it-IT" b="1" dirty="0">
                <a:solidFill>
                  <a:schemeClr val="bg1"/>
                </a:solidFill>
              </a:rPr>
              <a:t>digitale</a:t>
            </a:r>
            <a:r>
              <a:rPr lang="it-IT" dirty="0">
                <a:solidFill>
                  <a:schemeClr val="bg1"/>
                </a:solidFill>
              </a:rPr>
              <a:t/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Caratteristiche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536304"/>
            <a:ext cx="8712968" cy="420506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it-IT" sz="4600" dirty="0" smtClean="0">
                <a:solidFill>
                  <a:schemeClr val="bg1"/>
                </a:solidFill>
              </a:rPr>
              <a:t>Multimedialità</a:t>
            </a:r>
            <a:r>
              <a:rPr lang="it-IT" dirty="0" smtClean="0">
                <a:solidFill>
                  <a:srgbClr val="FFFF00"/>
                </a:solidFill>
              </a:rPr>
              <a:t>: Più </a:t>
            </a:r>
            <a:r>
              <a:rPr lang="it-IT" dirty="0">
                <a:solidFill>
                  <a:srgbClr val="FFFF00"/>
                </a:solidFill>
              </a:rPr>
              <a:t>codici gestiti da un unico supporto informativo. </a:t>
            </a:r>
            <a:endParaRPr lang="it-IT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Varie tipologie: testi, immagini, audio, animazione.</a:t>
            </a:r>
          </a:p>
          <a:p>
            <a:pPr marL="0" lvl="0" indent="0">
              <a:buNone/>
            </a:pPr>
            <a:r>
              <a:rPr lang="it-IT" dirty="0">
                <a:solidFill>
                  <a:srgbClr val="FFFF00"/>
                </a:solidFill>
              </a:rPr>
              <a:t>I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codici (detti anche contenuti multimediali) lavorano in assoluta </a:t>
            </a:r>
            <a:r>
              <a:rPr lang="it-IT" dirty="0" smtClean="0">
                <a:solidFill>
                  <a:srgbClr val="FFFF00"/>
                </a:solidFill>
              </a:rPr>
              <a:t>sinergia.</a:t>
            </a:r>
            <a:endParaRPr lang="it-IT" dirty="0">
              <a:solidFill>
                <a:srgbClr val="FFFF00"/>
              </a:solidFill>
            </a:endParaRPr>
          </a:p>
          <a:p>
            <a:pPr lvl="0"/>
            <a:r>
              <a:rPr lang="it-IT" dirty="0" smtClean="0">
                <a:solidFill>
                  <a:srgbClr val="FFFF00"/>
                </a:solidFill>
              </a:rPr>
              <a:t>Negli ultimi tempi: aumento esponenziale dei contenuti multimediali attraverso la trasformazione del pc </a:t>
            </a:r>
            <a:r>
              <a:rPr lang="it-IT" dirty="0">
                <a:solidFill>
                  <a:srgbClr val="FFFF00"/>
                </a:solidFill>
              </a:rPr>
              <a:t>in un mass-medium capace di diventare contemporaneamente televisione, radio, telefono, </a:t>
            </a:r>
            <a:r>
              <a:rPr lang="it-IT" dirty="0" smtClean="0">
                <a:solidFill>
                  <a:srgbClr val="FFFF00"/>
                </a:solidFill>
              </a:rPr>
              <a:t>libro</a:t>
            </a:r>
            <a:r>
              <a:rPr lang="it-IT" dirty="0">
                <a:solidFill>
                  <a:srgbClr val="FFFF00"/>
                </a:solidFill>
              </a:rPr>
              <a:t>, macchina fotografica</a:t>
            </a:r>
            <a:r>
              <a:rPr lang="it-IT" dirty="0" smtClean="0">
                <a:solidFill>
                  <a:srgbClr val="FFFF00"/>
                </a:solidFill>
              </a:rPr>
              <a:t>.</a:t>
            </a:r>
            <a:endParaRPr lang="it-IT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Qualità </a:t>
            </a:r>
            <a:r>
              <a:rPr lang="it-IT" dirty="0">
                <a:solidFill>
                  <a:schemeClr val="bg1"/>
                </a:solidFill>
              </a:rPr>
              <a:t>della </a:t>
            </a:r>
            <a:r>
              <a:rPr lang="it-IT" dirty="0" smtClean="0">
                <a:solidFill>
                  <a:schemeClr val="bg1"/>
                </a:solidFill>
              </a:rPr>
              <a:t>multimedialità</a:t>
            </a:r>
            <a:r>
              <a:rPr lang="it-IT" dirty="0" smtClean="0">
                <a:solidFill>
                  <a:srgbClr val="FFFF00"/>
                </a:solidFill>
              </a:rPr>
              <a:t>: </a:t>
            </a:r>
          </a:p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Compresenza </a:t>
            </a:r>
            <a:r>
              <a:rPr lang="it-IT" dirty="0">
                <a:solidFill>
                  <a:srgbClr val="FFFF00"/>
                </a:solidFill>
              </a:rPr>
              <a:t>di più codici gestiti da un unico supporto </a:t>
            </a:r>
            <a:r>
              <a:rPr lang="it-IT" dirty="0" smtClean="0">
                <a:solidFill>
                  <a:srgbClr val="FFFF00"/>
                </a:solidFill>
              </a:rPr>
              <a:t>e </a:t>
            </a:r>
            <a:r>
              <a:rPr lang="it-IT" dirty="0">
                <a:solidFill>
                  <a:srgbClr val="FFFF00"/>
                </a:solidFill>
              </a:rPr>
              <a:t>in sinergia tra loro (testo immagine grafica e fotografica, immagini in movimento, audio, parlato musica o effetti, animazione bi o tridimensionale); </a:t>
            </a:r>
            <a:endParaRPr lang="it-IT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Compressione </a:t>
            </a:r>
            <a:r>
              <a:rPr lang="it-IT" dirty="0">
                <a:solidFill>
                  <a:srgbClr val="FFFF00"/>
                </a:solidFill>
              </a:rPr>
              <a:t>di banche dati su un supporto compatto; </a:t>
            </a:r>
            <a:endParaRPr lang="it-IT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it-IT" dirty="0">
                <a:solidFill>
                  <a:srgbClr val="FFFF00"/>
                </a:solidFill>
              </a:rPr>
              <a:t>C</a:t>
            </a:r>
            <a:r>
              <a:rPr lang="it-IT" dirty="0" smtClean="0">
                <a:solidFill>
                  <a:srgbClr val="FFFF00"/>
                </a:solidFill>
              </a:rPr>
              <a:t>omunità </a:t>
            </a:r>
            <a:r>
              <a:rPr lang="it-IT" dirty="0">
                <a:solidFill>
                  <a:srgbClr val="FFFF00"/>
                </a:solidFill>
              </a:rPr>
              <a:t>di accesso grazie ai collegamenti (link</a:t>
            </a:r>
            <a:r>
              <a:rPr lang="it-IT" dirty="0" smtClean="0">
                <a:solidFill>
                  <a:srgbClr val="FFFF00"/>
                </a:solidFill>
              </a:rPr>
              <a:t>).</a:t>
            </a:r>
            <a:endParaRPr lang="it-IT" dirty="0">
              <a:solidFill>
                <a:srgbClr val="FFFF00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966"/>
            <a:ext cx="2542052" cy="25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nterattività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…instaura </a:t>
            </a:r>
            <a:r>
              <a:rPr lang="it-IT" dirty="0">
                <a:solidFill>
                  <a:srgbClr val="FFFF00"/>
                </a:solidFill>
              </a:rPr>
              <a:t>"un rapporto completamente nuovo con l'utente chiamato a partecipare alla produzione di contenuto, secondo forme e modalità diverse a seconda del mezzo". </a:t>
            </a:r>
            <a:endParaRPr lang="it-IT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In </a:t>
            </a:r>
            <a:r>
              <a:rPr lang="it-IT" dirty="0">
                <a:solidFill>
                  <a:schemeClr val="bg1"/>
                </a:solidFill>
              </a:rPr>
              <a:t>campo </a:t>
            </a:r>
            <a:r>
              <a:rPr lang="it-IT" dirty="0" smtClean="0">
                <a:solidFill>
                  <a:schemeClr val="bg1"/>
                </a:solidFill>
              </a:rPr>
              <a:t>informatico</a:t>
            </a:r>
            <a:r>
              <a:rPr lang="it-IT" dirty="0" smtClean="0">
                <a:solidFill>
                  <a:srgbClr val="FFFF00"/>
                </a:solidFill>
              </a:rPr>
              <a:t>: dialogo</a:t>
            </a:r>
            <a:r>
              <a:rPr lang="it-IT" dirty="0">
                <a:solidFill>
                  <a:srgbClr val="FFFF00"/>
                </a:solidFill>
              </a:rPr>
              <a:t>, quanto più possibile bilaterale, tra la persona e la macchina </a:t>
            </a:r>
            <a:r>
              <a:rPr lang="it-IT" dirty="0" smtClean="0">
                <a:solidFill>
                  <a:srgbClr val="FFFF00"/>
                </a:solidFill>
              </a:rPr>
              <a:t>e </a:t>
            </a:r>
            <a:r>
              <a:rPr lang="it-IT" dirty="0">
                <a:solidFill>
                  <a:srgbClr val="FFFF00"/>
                </a:solidFill>
              </a:rPr>
              <a:t>tra persona e persona quando si tratta della comunicazione </a:t>
            </a:r>
            <a:r>
              <a:rPr lang="it-IT" i="1" dirty="0">
                <a:solidFill>
                  <a:srgbClr val="FFFF00"/>
                </a:solidFill>
              </a:rPr>
              <a:t>on-line</a:t>
            </a:r>
            <a:r>
              <a:rPr lang="it-IT" dirty="0">
                <a:solidFill>
                  <a:srgbClr val="FFFF00"/>
                </a:solidFill>
              </a:rPr>
              <a:t>. </a:t>
            </a:r>
            <a:endParaRPr lang="it-IT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È </a:t>
            </a:r>
            <a:r>
              <a:rPr lang="it-IT" dirty="0">
                <a:solidFill>
                  <a:srgbClr val="FFFF00"/>
                </a:solidFill>
              </a:rPr>
              <a:t>un </a:t>
            </a:r>
            <a:r>
              <a:rPr lang="it-IT" dirty="0">
                <a:solidFill>
                  <a:schemeClr val="bg1"/>
                </a:solidFill>
              </a:rPr>
              <a:t>processo dinamico </a:t>
            </a:r>
            <a:r>
              <a:rPr lang="it-IT" dirty="0">
                <a:solidFill>
                  <a:srgbClr val="FFFF00"/>
                </a:solidFill>
              </a:rPr>
              <a:t>che modifica in maniera esplicita l'informazione.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A </a:t>
            </a:r>
            <a:r>
              <a:rPr lang="it-IT" dirty="0">
                <a:solidFill>
                  <a:schemeClr val="bg1"/>
                </a:solidFill>
              </a:rPr>
              <a:t>far innamorare i ragazzi </a:t>
            </a:r>
            <a:r>
              <a:rPr lang="it-IT" dirty="0" smtClean="0">
                <a:solidFill>
                  <a:schemeClr val="bg1"/>
                </a:solidFill>
              </a:rPr>
              <a:t>2.0: i </a:t>
            </a:r>
            <a:r>
              <a:rPr lang="it-IT" dirty="0">
                <a:solidFill>
                  <a:schemeClr val="bg1"/>
                </a:solidFill>
              </a:rPr>
              <a:t>videogiochi, telefonini e Internet </a:t>
            </a:r>
            <a:r>
              <a:rPr lang="it-IT" dirty="0" smtClean="0">
                <a:solidFill>
                  <a:schemeClr val="bg1"/>
                </a:solidFill>
              </a:rPr>
              <a:t>e la </a:t>
            </a:r>
            <a:r>
              <a:rPr lang="it-IT" dirty="0">
                <a:solidFill>
                  <a:schemeClr val="bg1"/>
                </a:solidFill>
              </a:rPr>
              <a:t>loro sofisticata multimedialità e interattività.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94" y="21771"/>
            <a:ext cx="2657872" cy="2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968552" cy="164219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Altre </a:t>
            </a:r>
            <a:r>
              <a:rPr lang="it-IT" dirty="0" smtClean="0">
                <a:solidFill>
                  <a:schemeClr val="bg1"/>
                </a:solidFill>
              </a:rPr>
              <a:t>5 qualità 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dei </a:t>
            </a:r>
            <a:r>
              <a:rPr lang="it-IT" dirty="0">
                <a:solidFill>
                  <a:schemeClr val="bg1"/>
                </a:solidFill>
              </a:rPr>
              <a:t>media </a:t>
            </a:r>
            <a:r>
              <a:rPr lang="it-IT" dirty="0" smtClean="0">
                <a:solidFill>
                  <a:schemeClr val="bg1"/>
                </a:solidFill>
              </a:rPr>
              <a:t>digitali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248272"/>
            <a:ext cx="8640960" cy="45651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Rispetto </a:t>
            </a:r>
            <a:r>
              <a:rPr lang="it-IT" dirty="0">
                <a:solidFill>
                  <a:srgbClr val="FFFF00"/>
                </a:solidFill>
              </a:rPr>
              <a:t>ai media tradizionali (stampa, radio, cinema, tv</a:t>
            </a:r>
            <a:r>
              <a:rPr lang="it-IT" dirty="0" smtClean="0">
                <a:solidFill>
                  <a:srgbClr val="FFFF00"/>
                </a:solidFill>
              </a:rPr>
              <a:t>):</a:t>
            </a:r>
            <a:endParaRPr lang="it-IT" dirty="0">
              <a:solidFill>
                <a:srgbClr val="FFFF00"/>
              </a:solidFill>
            </a:endParaRPr>
          </a:p>
          <a:p>
            <a:pPr lvl="0"/>
            <a:r>
              <a:rPr lang="it-IT" dirty="0">
                <a:solidFill>
                  <a:srgbClr val="FFFF00"/>
                </a:solidFill>
              </a:rPr>
              <a:t>La </a:t>
            </a:r>
            <a:r>
              <a:rPr lang="it-IT" dirty="0">
                <a:solidFill>
                  <a:schemeClr val="bg1"/>
                </a:solidFill>
              </a:rPr>
              <a:t>mobilità</a:t>
            </a:r>
            <a:r>
              <a:rPr lang="it-IT" dirty="0">
                <a:solidFill>
                  <a:srgbClr val="FFFF00"/>
                </a:solidFill>
              </a:rPr>
              <a:t>: tecnologie piccole, portatili, ma </a:t>
            </a:r>
            <a:r>
              <a:rPr lang="it-IT" dirty="0" smtClean="0">
                <a:solidFill>
                  <a:srgbClr val="FFFF00"/>
                </a:solidFill>
              </a:rPr>
              <a:t>potentissime.</a:t>
            </a:r>
            <a:endParaRPr lang="it-IT" dirty="0">
              <a:solidFill>
                <a:srgbClr val="FFFF00"/>
              </a:solidFill>
            </a:endParaRPr>
          </a:p>
          <a:p>
            <a:pPr lvl="0"/>
            <a:r>
              <a:rPr lang="it-IT" dirty="0">
                <a:solidFill>
                  <a:srgbClr val="FFFF00"/>
                </a:solidFill>
              </a:rPr>
              <a:t>La </a:t>
            </a:r>
            <a:r>
              <a:rPr lang="it-IT" dirty="0" err="1" smtClean="0">
                <a:solidFill>
                  <a:schemeClr val="bg1"/>
                </a:solidFill>
              </a:rPr>
              <a:t>crossmedialità</a:t>
            </a:r>
            <a:r>
              <a:rPr lang="it-IT" dirty="0">
                <a:solidFill>
                  <a:srgbClr val="FFFF00"/>
                </a:solidFill>
              </a:rPr>
              <a:t>: </a:t>
            </a:r>
            <a:r>
              <a:rPr lang="it-IT" dirty="0" smtClean="0">
                <a:solidFill>
                  <a:srgbClr val="FFFF00"/>
                </a:solidFill>
              </a:rPr>
              <a:t>più </a:t>
            </a:r>
            <a:r>
              <a:rPr lang="it-IT" dirty="0">
                <a:solidFill>
                  <a:srgbClr val="FFFF00"/>
                </a:solidFill>
              </a:rPr>
              <a:t>servizi contemporaneamente </a:t>
            </a:r>
            <a:r>
              <a:rPr lang="it-IT" dirty="0" smtClean="0">
                <a:solidFill>
                  <a:srgbClr val="FFFF00"/>
                </a:solidFill>
              </a:rPr>
              <a:t>(</a:t>
            </a:r>
            <a:r>
              <a:rPr lang="it-IT" dirty="0">
                <a:solidFill>
                  <a:srgbClr val="FFFF00"/>
                </a:solidFill>
              </a:rPr>
              <a:t>si </a:t>
            </a:r>
            <a:r>
              <a:rPr lang="it-IT" dirty="0" smtClean="0">
                <a:solidFill>
                  <a:srgbClr val="FFFF00"/>
                </a:solidFill>
              </a:rPr>
              <a:t>può: vedere </a:t>
            </a:r>
            <a:r>
              <a:rPr lang="it-IT" dirty="0">
                <a:solidFill>
                  <a:srgbClr val="FFFF00"/>
                </a:solidFill>
              </a:rPr>
              <a:t>immagini come in </a:t>
            </a:r>
            <a:r>
              <a:rPr lang="it-IT" dirty="0" smtClean="0">
                <a:solidFill>
                  <a:srgbClr val="FFFF00"/>
                </a:solidFill>
              </a:rPr>
              <a:t>tv, </a:t>
            </a:r>
            <a:r>
              <a:rPr lang="it-IT" dirty="0">
                <a:solidFill>
                  <a:srgbClr val="FFFF00"/>
                </a:solidFill>
              </a:rPr>
              <a:t>ascoltare musica come la radio, collegarsi a Internet </a:t>
            </a:r>
            <a:r>
              <a:rPr lang="it-IT" dirty="0" smtClean="0">
                <a:solidFill>
                  <a:srgbClr val="FFFF00"/>
                </a:solidFill>
              </a:rPr>
              <a:t>senza stare in casa, </a:t>
            </a:r>
            <a:r>
              <a:rPr lang="it-IT" dirty="0">
                <a:solidFill>
                  <a:srgbClr val="FFFF00"/>
                </a:solidFill>
              </a:rPr>
              <a:t>si può telefonare o mandare messaggi, si possono scattare </a:t>
            </a:r>
            <a:r>
              <a:rPr lang="it-IT" dirty="0" smtClean="0">
                <a:solidFill>
                  <a:srgbClr val="FFFF00"/>
                </a:solidFill>
              </a:rPr>
              <a:t>foto…).</a:t>
            </a:r>
            <a:endParaRPr lang="it-IT" dirty="0">
              <a:solidFill>
                <a:srgbClr val="FFFF00"/>
              </a:solidFill>
            </a:endParaRPr>
          </a:p>
          <a:p>
            <a:pPr lvl="0"/>
            <a:r>
              <a:rPr lang="it-IT" dirty="0">
                <a:solidFill>
                  <a:srgbClr val="FFFF00"/>
                </a:solidFill>
              </a:rPr>
              <a:t>La </a:t>
            </a:r>
            <a:r>
              <a:rPr lang="it-IT" dirty="0">
                <a:solidFill>
                  <a:schemeClr val="bg1"/>
                </a:solidFill>
              </a:rPr>
              <a:t>connessione continua </a:t>
            </a:r>
            <a:r>
              <a:rPr lang="it-IT" dirty="0">
                <a:solidFill>
                  <a:srgbClr val="FFFF00"/>
                </a:solidFill>
              </a:rPr>
              <a:t>grazie all'allargamento della banda </a:t>
            </a:r>
            <a:r>
              <a:rPr lang="it-IT" dirty="0">
                <a:solidFill>
                  <a:schemeClr val="bg1"/>
                </a:solidFill>
              </a:rPr>
              <a:t>wireless</a:t>
            </a:r>
            <a:r>
              <a:rPr lang="it-IT" dirty="0">
                <a:solidFill>
                  <a:srgbClr val="FFFF00"/>
                </a:solidFill>
              </a:rPr>
              <a:t> (</a:t>
            </a:r>
            <a:r>
              <a:rPr lang="it-IT" dirty="0" err="1">
                <a:solidFill>
                  <a:srgbClr val="FFFF00"/>
                </a:solidFill>
              </a:rPr>
              <a:t>wifi</a:t>
            </a:r>
            <a:r>
              <a:rPr lang="it-IT" dirty="0">
                <a:solidFill>
                  <a:srgbClr val="FFFF00"/>
                </a:solidFill>
              </a:rPr>
              <a:t>). </a:t>
            </a:r>
            <a:endParaRPr lang="it-IT" dirty="0" smtClean="0">
              <a:solidFill>
                <a:srgbClr val="FFFF00"/>
              </a:solidFill>
            </a:endParaRPr>
          </a:p>
          <a:p>
            <a:pPr lvl="0"/>
            <a:r>
              <a:rPr lang="it-IT" dirty="0" smtClean="0">
                <a:solidFill>
                  <a:srgbClr val="FFFF00"/>
                </a:solidFill>
              </a:rPr>
              <a:t>La </a:t>
            </a:r>
            <a:r>
              <a:rPr lang="it-IT" dirty="0">
                <a:solidFill>
                  <a:schemeClr val="bg1"/>
                </a:solidFill>
              </a:rPr>
              <a:t>socialità</a:t>
            </a:r>
            <a:r>
              <a:rPr lang="it-IT" dirty="0">
                <a:solidFill>
                  <a:srgbClr val="FFFF00"/>
                </a:solidFill>
              </a:rPr>
              <a:t>, le nuove tecnologie sono fortemente relazionali (</a:t>
            </a:r>
            <a:r>
              <a:rPr lang="it-IT" i="1" dirty="0" err="1">
                <a:solidFill>
                  <a:srgbClr val="FFFF00"/>
                </a:solidFill>
              </a:rPr>
              <a:t>Facebook</a:t>
            </a:r>
            <a:r>
              <a:rPr lang="it-IT" dirty="0">
                <a:solidFill>
                  <a:srgbClr val="FFFF00"/>
                </a:solidFill>
              </a:rPr>
              <a:t> per tutti).</a:t>
            </a:r>
          </a:p>
          <a:p>
            <a:pPr lvl="0"/>
            <a:r>
              <a:rPr lang="it-IT" dirty="0" smtClean="0">
                <a:solidFill>
                  <a:srgbClr val="FFFF00"/>
                </a:solidFill>
              </a:rPr>
              <a:t>L’</a:t>
            </a:r>
            <a:r>
              <a:rPr lang="it-IT" dirty="0" smtClean="0">
                <a:solidFill>
                  <a:schemeClr val="bg1"/>
                </a:solidFill>
              </a:rPr>
              <a:t>autorialità</a:t>
            </a:r>
            <a:r>
              <a:rPr lang="it-IT" dirty="0">
                <a:solidFill>
                  <a:srgbClr val="FFFF00"/>
                </a:solidFill>
              </a:rPr>
              <a:t>: non solo si possono usufruire di informazioni e messaggi ma anche produrli (i video prodotti dai ragazzi </a:t>
            </a:r>
            <a:r>
              <a:rPr lang="it-IT" dirty="0" smtClean="0">
                <a:solidFill>
                  <a:srgbClr val="FFFF00"/>
                </a:solidFill>
              </a:rPr>
              <a:t>e </a:t>
            </a:r>
            <a:r>
              <a:rPr lang="it-IT" i="1" dirty="0" smtClean="0">
                <a:solidFill>
                  <a:srgbClr val="FFFF00"/>
                </a:solidFill>
              </a:rPr>
              <a:t>postati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su </a:t>
            </a:r>
            <a:r>
              <a:rPr lang="it-IT" dirty="0" err="1">
                <a:solidFill>
                  <a:srgbClr val="FFFF00"/>
                </a:solidFill>
              </a:rPr>
              <a:t>YouTube</a:t>
            </a:r>
            <a:r>
              <a:rPr lang="it-IT" dirty="0">
                <a:solidFill>
                  <a:srgbClr val="FFFF00"/>
                </a:solidFill>
              </a:rPr>
              <a:t>).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-1"/>
            <a:ext cx="2843808" cy="21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79" y="0"/>
            <a:ext cx="4398042" cy="242088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496944" cy="1647056"/>
          </a:xfrm>
        </p:spPr>
        <p:txBody>
          <a:bodyPr>
            <a:noAutofit/>
          </a:bodyPr>
          <a:lstStyle/>
          <a:p>
            <a:pPr algn="l"/>
            <a:r>
              <a:rPr lang="it-IT" sz="3600" dirty="0" smtClean="0">
                <a:solidFill>
                  <a:srgbClr val="FFFF00"/>
                </a:solidFill>
              </a:rPr>
              <a:t>In sintesi: </a:t>
            </a:r>
            <a:br>
              <a:rPr lang="it-IT" sz="3600" dirty="0" smtClean="0">
                <a:solidFill>
                  <a:srgbClr val="FFFF00"/>
                </a:solidFill>
              </a:rPr>
            </a:br>
            <a:r>
              <a:rPr lang="it-IT" sz="3600" dirty="0" smtClean="0">
                <a:solidFill>
                  <a:schemeClr val="bg1"/>
                </a:solidFill>
              </a:rPr>
              <a:t>caratteri della </a:t>
            </a:r>
            <a:r>
              <a:rPr lang="it-IT" sz="3600" dirty="0">
                <a:solidFill>
                  <a:schemeClr val="bg1"/>
                </a:solidFill>
              </a:rPr>
              <a:t>comunicazione </a:t>
            </a:r>
            <a:r>
              <a:rPr lang="it-IT" sz="3600" dirty="0" smtClean="0">
                <a:solidFill>
                  <a:schemeClr val="bg1"/>
                </a:solidFill>
              </a:rPr>
              <a:t/>
            </a:r>
            <a:br>
              <a:rPr lang="it-IT" sz="3600" dirty="0" smtClean="0">
                <a:solidFill>
                  <a:schemeClr val="bg1"/>
                </a:solidFill>
              </a:rPr>
            </a:br>
            <a:r>
              <a:rPr lang="it-IT" sz="3600" dirty="0" smtClean="0">
                <a:solidFill>
                  <a:schemeClr val="bg1"/>
                </a:solidFill>
              </a:rPr>
              <a:t>e </a:t>
            </a:r>
            <a:r>
              <a:rPr lang="it-IT" sz="3600" dirty="0">
                <a:solidFill>
                  <a:schemeClr val="bg1"/>
                </a:solidFill>
              </a:rPr>
              <a:t>della cultura </a:t>
            </a:r>
            <a:r>
              <a:rPr lang="it-IT" sz="3600" dirty="0" smtClean="0">
                <a:solidFill>
                  <a:schemeClr val="bg1"/>
                </a:solidFill>
              </a:rPr>
              <a:t>attuale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15405"/>
            <a:ext cx="8507288" cy="445395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it-IT" dirty="0" smtClean="0">
                <a:solidFill>
                  <a:schemeClr val="bg1"/>
                </a:solidFill>
              </a:rPr>
              <a:t>multimediale </a:t>
            </a:r>
            <a:r>
              <a:rPr lang="it-IT" dirty="0">
                <a:solidFill>
                  <a:srgbClr val="FFFF00"/>
                </a:solidFill>
              </a:rPr>
              <a:t>e</a:t>
            </a:r>
            <a:r>
              <a:rPr lang="it-IT" dirty="0">
                <a:solidFill>
                  <a:schemeClr val="bg1"/>
                </a:solidFill>
              </a:rPr>
              <a:t> interattiva</a:t>
            </a:r>
          </a:p>
          <a:p>
            <a:pPr lvl="0"/>
            <a:r>
              <a:rPr lang="it-IT" dirty="0">
                <a:solidFill>
                  <a:srgbClr val="FFFF00"/>
                </a:solidFill>
              </a:rPr>
              <a:t>emotiva e emozionante </a:t>
            </a:r>
            <a:r>
              <a:rPr lang="it-IT" dirty="0" smtClean="0">
                <a:solidFill>
                  <a:srgbClr val="FFFF00"/>
                </a:solidFill>
              </a:rPr>
              <a:t>(più </a:t>
            </a:r>
            <a:r>
              <a:rPr lang="it-IT" dirty="0">
                <a:solidFill>
                  <a:srgbClr val="FFFF00"/>
                </a:solidFill>
              </a:rPr>
              <a:t>sul cuore che sulla mente)</a:t>
            </a:r>
          </a:p>
          <a:p>
            <a:pPr lvl="0"/>
            <a:r>
              <a:rPr lang="it-IT" dirty="0">
                <a:solidFill>
                  <a:srgbClr val="FFFF00"/>
                </a:solidFill>
              </a:rPr>
              <a:t>si costruisce su </a:t>
            </a:r>
            <a:r>
              <a:rPr lang="it-IT" dirty="0">
                <a:solidFill>
                  <a:schemeClr val="bg1"/>
                </a:solidFill>
              </a:rPr>
              <a:t>frasi brevi e ad effetto</a:t>
            </a:r>
            <a:r>
              <a:rPr lang="it-IT" dirty="0">
                <a:solidFill>
                  <a:srgbClr val="FFFF00"/>
                </a:solidFill>
              </a:rPr>
              <a:t>: spot </a:t>
            </a:r>
            <a:r>
              <a:rPr lang="it-IT" dirty="0" smtClean="0">
                <a:solidFill>
                  <a:srgbClr val="FFFF00"/>
                </a:solidFill>
              </a:rPr>
              <a:t>e slogan </a:t>
            </a:r>
            <a:r>
              <a:rPr lang="it-IT" dirty="0">
                <a:solidFill>
                  <a:srgbClr val="FFFF00"/>
                </a:solidFill>
              </a:rPr>
              <a:t>(espressione dello zapping ma anche suo prodotto</a:t>
            </a:r>
            <a:r>
              <a:rPr lang="it-IT" dirty="0" smtClean="0">
                <a:solidFill>
                  <a:srgbClr val="FFFF00"/>
                </a:solidFill>
              </a:rPr>
              <a:t>)</a:t>
            </a:r>
            <a:endParaRPr lang="it-IT" dirty="0">
              <a:solidFill>
                <a:srgbClr val="FFFF00"/>
              </a:solidFill>
            </a:endParaRPr>
          </a:p>
          <a:p>
            <a:pPr lvl="0"/>
            <a:r>
              <a:rPr lang="it-IT" dirty="0" smtClean="0">
                <a:solidFill>
                  <a:schemeClr val="bg1"/>
                </a:solidFill>
              </a:rPr>
              <a:t>acritica</a:t>
            </a:r>
            <a:r>
              <a:rPr lang="it-IT" dirty="0">
                <a:solidFill>
                  <a:srgbClr val="FFFF00"/>
                </a:solidFill>
              </a:rPr>
              <a:t>: confonde il bene e il male, valori e disvalori</a:t>
            </a:r>
          </a:p>
          <a:p>
            <a:pPr lvl="0"/>
            <a:r>
              <a:rPr lang="it-IT" dirty="0">
                <a:solidFill>
                  <a:schemeClr val="bg1"/>
                </a:solidFill>
              </a:rPr>
              <a:t>frustrante</a:t>
            </a:r>
            <a:r>
              <a:rPr lang="it-IT" dirty="0">
                <a:solidFill>
                  <a:srgbClr val="FFFF00"/>
                </a:solidFill>
              </a:rPr>
              <a:t> e </a:t>
            </a:r>
            <a:r>
              <a:rPr lang="it-IT" dirty="0">
                <a:solidFill>
                  <a:schemeClr val="bg1"/>
                </a:solidFill>
              </a:rPr>
              <a:t>ossessiva</a:t>
            </a:r>
            <a:r>
              <a:rPr lang="it-IT" dirty="0">
                <a:solidFill>
                  <a:srgbClr val="FFFF00"/>
                </a:solidFill>
              </a:rPr>
              <a:t>: obbliga all'acquisto (se non </a:t>
            </a:r>
            <a:r>
              <a:rPr lang="it-IT" dirty="0" smtClean="0">
                <a:solidFill>
                  <a:srgbClr val="FFFF00"/>
                </a:solidFill>
              </a:rPr>
              <a:t>hai </a:t>
            </a:r>
            <a:r>
              <a:rPr lang="it-IT" dirty="0">
                <a:solidFill>
                  <a:srgbClr val="FFFF00"/>
                </a:solidFill>
              </a:rPr>
              <a:t>quel cellulare quel vestito con quelle scarpe…)</a:t>
            </a:r>
          </a:p>
          <a:p>
            <a:pPr lvl="0"/>
            <a:r>
              <a:rPr lang="it-IT" dirty="0">
                <a:solidFill>
                  <a:schemeClr val="bg1"/>
                </a:solidFill>
              </a:rPr>
              <a:t>irreale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>
                <a:solidFill>
                  <a:schemeClr val="bg1"/>
                </a:solidFill>
              </a:rPr>
              <a:t>virtuale</a:t>
            </a:r>
            <a:r>
              <a:rPr lang="it-IT" dirty="0">
                <a:solidFill>
                  <a:srgbClr val="FFFF00"/>
                </a:solidFill>
              </a:rPr>
              <a:t>, che porta altrove, </a:t>
            </a:r>
            <a:r>
              <a:rPr lang="it-IT" dirty="0" smtClean="0">
                <a:solidFill>
                  <a:srgbClr val="FFFF00"/>
                </a:solidFill>
              </a:rPr>
              <a:t>fa </a:t>
            </a:r>
            <a:r>
              <a:rPr lang="it-IT" dirty="0">
                <a:solidFill>
                  <a:srgbClr val="FFFF00"/>
                </a:solidFill>
              </a:rPr>
              <a:t>sognare, </a:t>
            </a:r>
            <a:r>
              <a:rPr lang="it-IT" dirty="0" smtClean="0">
                <a:solidFill>
                  <a:srgbClr val="FFFF00"/>
                </a:solidFill>
              </a:rPr>
              <a:t>si </a:t>
            </a:r>
            <a:r>
              <a:rPr lang="it-IT" dirty="0">
                <a:solidFill>
                  <a:srgbClr val="FFFF00"/>
                </a:solidFill>
              </a:rPr>
              <a:t>esprime in </a:t>
            </a:r>
            <a:r>
              <a:rPr lang="it-IT" i="1" dirty="0">
                <a:solidFill>
                  <a:srgbClr val="FFFF00"/>
                </a:solidFill>
              </a:rPr>
              <a:t>fiction</a:t>
            </a:r>
          </a:p>
          <a:p>
            <a:pPr lvl="0"/>
            <a:r>
              <a:rPr lang="it-IT" dirty="0" smtClean="0">
                <a:solidFill>
                  <a:srgbClr val="FFFF00"/>
                </a:solidFill>
              </a:rPr>
              <a:t>ha </a:t>
            </a:r>
            <a:r>
              <a:rPr lang="it-IT" dirty="0">
                <a:solidFill>
                  <a:srgbClr val="FFFF00"/>
                </a:solidFill>
              </a:rPr>
              <a:t>bisogno di </a:t>
            </a:r>
            <a:r>
              <a:rPr lang="it-IT" i="1" dirty="0" smtClean="0">
                <a:solidFill>
                  <a:schemeClr val="bg1"/>
                </a:solidFill>
              </a:rPr>
              <a:t>testimonial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per essere più credibili.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8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728192"/>
          </a:xfrm>
        </p:spPr>
        <p:txBody>
          <a:bodyPr>
            <a:normAutofit fontScale="90000"/>
          </a:bodyPr>
          <a:lstStyle/>
          <a:p>
            <a:pPr lvl="0"/>
            <a:r>
              <a:rPr lang="it-IT" sz="4000" dirty="0" smtClean="0">
                <a:solidFill>
                  <a:schemeClr val="bg1"/>
                </a:solidFill>
              </a:rPr>
              <a:t>Per trarre il meglio dalla comunicazione digitale: </a:t>
            </a:r>
            <a:r>
              <a:rPr lang="it-IT" sz="4000" dirty="0">
                <a:solidFill>
                  <a:srgbClr val="FFFF00"/>
                </a:solidFill>
              </a:rPr>
              <a:t>Considerare i </a:t>
            </a:r>
            <a:r>
              <a:rPr lang="it-IT" sz="4000" dirty="0" smtClean="0">
                <a:solidFill>
                  <a:srgbClr val="FFFF00"/>
                </a:solidFill>
              </a:rPr>
              <a:t>Rischi…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6510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it-IT" dirty="0" smtClean="0">
                <a:solidFill>
                  <a:schemeClr val="bg1"/>
                </a:solidFill>
              </a:rPr>
              <a:t>Dalla </a:t>
            </a:r>
            <a:r>
              <a:rPr lang="it-IT" dirty="0">
                <a:solidFill>
                  <a:schemeClr val="bg1"/>
                </a:solidFill>
              </a:rPr>
              <a:t>comunicazione </a:t>
            </a:r>
            <a:r>
              <a:rPr lang="it-IT" dirty="0" smtClean="0">
                <a:solidFill>
                  <a:schemeClr val="bg1"/>
                </a:solidFill>
              </a:rPr>
              <a:t>all'incomunicabilità</a:t>
            </a:r>
            <a:r>
              <a:rPr lang="it-IT" dirty="0" smtClean="0">
                <a:solidFill>
                  <a:srgbClr val="FFFF00"/>
                </a:solidFill>
              </a:rPr>
              <a:t>, </a:t>
            </a:r>
            <a:r>
              <a:rPr lang="it-IT" dirty="0">
                <a:solidFill>
                  <a:srgbClr val="FFFF00"/>
                </a:solidFill>
              </a:rPr>
              <a:t>paradosso della società postmoderna </a:t>
            </a:r>
            <a:r>
              <a:rPr lang="it-IT" dirty="0" smtClean="0">
                <a:solidFill>
                  <a:srgbClr val="FFFF00"/>
                </a:solidFill>
              </a:rPr>
              <a:t>. L'incremento </a:t>
            </a:r>
            <a:r>
              <a:rPr lang="it-IT" dirty="0">
                <a:solidFill>
                  <a:srgbClr val="FFFF00"/>
                </a:solidFill>
              </a:rPr>
              <a:t>delle comunicazioni non si traduce automaticamente in una comunicazione umana orientata alla verità. </a:t>
            </a:r>
            <a:endParaRPr lang="it-IT" dirty="0" smtClean="0">
              <a:solidFill>
                <a:srgbClr val="FFFF00"/>
              </a:solidFill>
            </a:endParaRPr>
          </a:p>
          <a:p>
            <a:pPr lvl="0"/>
            <a:r>
              <a:rPr lang="it-IT" dirty="0" smtClean="0">
                <a:solidFill>
                  <a:schemeClr val="bg1"/>
                </a:solidFill>
              </a:rPr>
              <a:t>Al </a:t>
            </a:r>
            <a:r>
              <a:rPr lang="it-IT" dirty="0">
                <a:solidFill>
                  <a:schemeClr val="bg1"/>
                </a:solidFill>
              </a:rPr>
              <a:t>di là del tempo e dello </a:t>
            </a:r>
            <a:r>
              <a:rPr lang="it-IT" dirty="0" smtClean="0">
                <a:solidFill>
                  <a:schemeClr val="bg1"/>
                </a:solidFill>
              </a:rPr>
              <a:t>spazio</a:t>
            </a:r>
            <a:r>
              <a:rPr lang="it-IT" dirty="0" smtClean="0">
                <a:solidFill>
                  <a:srgbClr val="FFFF00"/>
                </a:solidFill>
              </a:rPr>
              <a:t>. </a:t>
            </a:r>
            <a:r>
              <a:rPr lang="it-IT" dirty="0">
                <a:solidFill>
                  <a:srgbClr val="FFFF00"/>
                </a:solidFill>
              </a:rPr>
              <a:t>Si è passati da rapporti sociali dai contesti locali di interazione a relazioni strutturate su archi di spazio-tempo indefiniti. Gli adulti sono abituati a considerare i rapporti sociali ancorati alle persone, a un territorio, a una comunità, a una determinata società entro i confini nazionali e culturali. I media digitali costringono invece a ripensare le relazioni in forma più </a:t>
            </a:r>
            <a:r>
              <a:rPr lang="it-IT" dirty="0" err="1">
                <a:solidFill>
                  <a:srgbClr val="FFFF00"/>
                </a:solidFill>
              </a:rPr>
              <a:t>deterritorializzata</a:t>
            </a:r>
            <a:r>
              <a:rPr lang="it-IT" dirty="0">
                <a:solidFill>
                  <a:srgbClr val="FFFF00"/>
                </a:solidFill>
              </a:rPr>
              <a:t> con l'insorgere delle comunità virtuali. </a:t>
            </a:r>
            <a:endParaRPr lang="it-IT" dirty="0" smtClean="0">
              <a:solidFill>
                <a:srgbClr val="FFFF00"/>
              </a:solidFill>
            </a:endParaRPr>
          </a:p>
          <a:p>
            <a:pPr lvl="0"/>
            <a:r>
              <a:rPr lang="it-IT" dirty="0" smtClean="0">
                <a:solidFill>
                  <a:srgbClr val="FFFF00"/>
                </a:solidFill>
              </a:rPr>
              <a:t>I </a:t>
            </a:r>
            <a:r>
              <a:rPr lang="it-IT" dirty="0" smtClean="0">
                <a:solidFill>
                  <a:schemeClr val="bg1"/>
                </a:solidFill>
              </a:rPr>
              <a:t>non-luoghi</a:t>
            </a:r>
            <a:r>
              <a:rPr lang="it-IT" dirty="0">
                <a:solidFill>
                  <a:srgbClr val="FFFF00"/>
                </a:solidFill>
              </a:rPr>
              <a:t>, nuovi spazi in cui si coesiste, si </a:t>
            </a:r>
            <a:r>
              <a:rPr lang="it-IT" dirty="0" smtClean="0">
                <a:solidFill>
                  <a:srgbClr val="FFFF00"/>
                </a:solidFill>
              </a:rPr>
              <a:t>coabita </a:t>
            </a:r>
            <a:r>
              <a:rPr lang="it-IT" dirty="0">
                <a:solidFill>
                  <a:srgbClr val="FFFF00"/>
                </a:solidFill>
              </a:rPr>
              <a:t>senza vivere insieme. Il non-luogo è un territorio u</a:t>
            </a:r>
            <a:r>
              <a:rPr lang="it-IT" dirty="0" smtClean="0">
                <a:solidFill>
                  <a:srgbClr val="FFFF00"/>
                </a:solidFill>
              </a:rPr>
              <a:t>manizzato </a:t>
            </a:r>
            <a:r>
              <a:rPr lang="it-IT" dirty="0">
                <a:solidFill>
                  <a:srgbClr val="FFFF00"/>
                </a:solidFill>
              </a:rPr>
              <a:t>che offre dei servizi, ma non identità, relazione, storia. </a:t>
            </a:r>
            <a:endParaRPr lang="it-IT" dirty="0" smtClean="0">
              <a:solidFill>
                <a:srgbClr val="FFFF00"/>
              </a:solidFill>
            </a:endParaRPr>
          </a:p>
          <a:p>
            <a:pPr lvl="0"/>
            <a:r>
              <a:rPr lang="it-IT" dirty="0" smtClean="0">
                <a:solidFill>
                  <a:srgbClr val="FFFF00"/>
                </a:solidFill>
              </a:rPr>
              <a:t>La </a:t>
            </a:r>
            <a:r>
              <a:rPr lang="it-IT" dirty="0" smtClean="0">
                <a:solidFill>
                  <a:schemeClr val="bg1"/>
                </a:solidFill>
              </a:rPr>
              <a:t>schiavitù dell’hic </a:t>
            </a:r>
            <a:r>
              <a:rPr lang="it-IT" dirty="0">
                <a:solidFill>
                  <a:schemeClr val="bg1"/>
                </a:solidFill>
              </a:rPr>
              <a:t>et </a:t>
            </a:r>
            <a:r>
              <a:rPr lang="it-IT" dirty="0" err="1">
                <a:solidFill>
                  <a:schemeClr val="bg1"/>
                </a:solidFill>
              </a:rPr>
              <a:t>nunc</a:t>
            </a:r>
            <a:r>
              <a:rPr lang="it-IT" dirty="0">
                <a:solidFill>
                  <a:srgbClr val="FFFF00"/>
                </a:solidFill>
              </a:rPr>
              <a:t>, oscurando il passato e il </a:t>
            </a:r>
            <a:r>
              <a:rPr lang="it-IT" dirty="0" smtClean="0">
                <a:solidFill>
                  <a:srgbClr val="FFFF00"/>
                </a:solidFill>
              </a:rPr>
              <a:t>futuro. </a:t>
            </a:r>
            <a:r>
              <a:rPr lang="it-IT" i="1" dirty="0" err="1">
                <a:solidFill>
                  <a:srgbClr val="FFFF00"/>
                </a:solidFill>
              </a:rPr>
              <a:t>Now</a:t>
            </a:r>
            <a:r>
              <a:rPr lang="it-IT" i="1" dirty="0">
                <a:solidFill>
                  <a:srgbClr val="FFFF00"/>
                </a:solidFill>
              </a:rPr>
              <a:t> generation</a:t>
            </a:r>
            <a:r>
              <a:rPr lang="it-IT" dirty="0">
                <a:solidFill>
                  <a:srgbClr val="FFFF00"/>
                </a:solidFill>
              </a:rPr>
              <a:t>: </a:t>
            </a:r>
            <a:r>
              <a:rPr lang="it-IT" i="1" dirty="0">
                <a:solidFill>
                  <a:srgbClr val="FFFF00"/>
                </a:solidFill>
              </a:rPr>
              <a:t>life </a:t>
            </a:r>
            <a:r>
              <a:rPr lang="it-IT" i="1" dirty="0" err="1">
                <a:solidFill>
                  <a:srgbClr val="FFFF00"/>
                </a:solidFill>
              </a:rPr>
              <a:t>is</a:t>
            </a:r>
            <a:r>
              <a:rPr lang="it-IT" i="1" dirty="0">
                <a:solidFill>
                  <a:srgbClr val="FFFF00"/>
                </a:solidFill>
              </a:rPr>
              <a:t> </a:t>
            </a:r>
            <a:r>
              <a:rPr lang="it-IT" i="1" dirty="0" err="1">
                <a:solidFill>
                  <a:srgbClr val="FFFF00"/>
                </a:solidFill>
              </a:rPr>
              <a:t>now</a:t>
            </a:r>
            <a:r>
              <a:rPr lang="it-IT" dirty="0">
                <a:solidFill>
                  <a:srgbClr val="FFFF00"/>
                </a:solidFill>
              </a:rPr>
              <a:t>. Si privilegia </a:t>
            </a:r>
            <a:r>
              <a:rPr lang="it-IT" dirty="0" smtClean="0">
                <a:solidFill>
                  <a:srgbClr val="FFFF00"/>
                </a:solidFill>
              </a:rPr>
              <a:t>l’istante</a:t>
            </a:r>
            <a:r>
              <a:rPr lang="it-IT" dirty="0">
                <a:solidFill>
                  <a:srgbClr val="FFFF00"/>
                </a:solidFill>
              </a:rPr>
              <a:t>, l'immediatezza, la molteplicità delle esperienze. Il presentissimo pregiudica il valore della tradizione </a:t>
            </a:r>
            <a:r>
              <a:rPr lang="it-IT" dirty="0" smtClean="0">
                <a:solidFill>
                  <a:srgbClr val="FFFF00"/>
                </a:solidFill>
              </a:rPr>
              <a:t>(memoria-memoriale) e l’</a:t>
            </a:r>
            <a:r>
              <a:rPr lang="it-IT" i="1" dirty="0" err="1" smtClean="0">
                <a:solidFill>
                  <a:srgbClr val="FFFF00"/>
                </a:solidFill>
              </a:rPr>
              <a:t>escaton</a:t>
            </a:r>
            <a:r>
              <a:rPr lang="it-IT" dirty="0" smtClean="0">
                <a:solidFill>
                  <a:srgbClr val="FFFF00"/>
                </a:solidFill>
              </a:rPr>
              <a:t>.</a:t>
            </a:r>
            <a:endParaRPr lang="it-IT" dirty="0">
              <a:solidFill>
                <a:srgbClr val="FFFF00"/>
              </a:solidFill>
            </a:endParaRP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9100"/>
            <a:ext cx="91440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484302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Perché? 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Cosa non ha funzionato? 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Da cosa dipende la crisi?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31608" y="260648"/>
            <a:ext cx="7972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Segnali di evidente secolarizzazione</a:t>
            </a:r>
          </a:p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in ambito catechistico: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68649" y="1988840"/>
            <a:ext cx="2996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* poco interesse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94792" y="3751246"/>
            <a:ext cx="5782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it-IT" sz="3200" dirty="0" smtClean="0">
                <a:solidFill>
                  <a:srgbClr val="FFFF00"/>
                </a:solidFill>
              </a:rPr>
              <a:t>fuga in massa dopo la Cresima </a:t>
            </a:r>
          </a:p>
          <a:p>
            <a:r>
              <a:rPr lang="it-IT" sz="3200" dirty="0" smtClean="0">
                <a:solidFill>
                  <a:srgbClr val="FFFF00"/>
                </a:solidFill>
              </a:rPr>
              <a:t>     e dalla Chiesa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6" y="2111501"/>
            <a:ext cx="1589562" cy="213531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64" y="2217300"/>
            <a:ext cx="2564814" cy="14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82" y="10886"/>
            <a:ext cx="2667066" cy="11138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336704" cy="998984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…per </a:t>
            </a:r>
            <a:r>
              <a:rPr lang="it-IT" sz="4000" dirty="0">
                <a:solidFill>
                  <a:schemeClr val="bg1"/>
                </a:solidFill>
              </a:rPr>
              <a:t>valorizzare le </a:t>
            </a:r>
            <a:r>
              <a:rPr lang="it-IT" sz="4000" dirty="0" smtClean="0">
                <a:solidFill>
                  <a:schemeClr val="bg1"/>
                </a:solidFill>
              </a:rPr>
              <a:t>ricchezze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*I </a:t>
            </a:r>
            <a:r>
              <a:rPr lang="it-IT" sz="2400" dirty="0" smtClean="0">
                <a:solidFill>
                  <a:schemeClr val="bg1"/>
                </a:solidFill>
              </a:rPr>
              <a:t>"non-luoghi</a:t>
            </a:r>
            <a:r>
              <a:rPr lang="it-IT" sz="2400" dirty="0">
                <a:solidFill>
                  <a:schemeClr val="bg1"/>
                </a:solidFill>
              </a:rPr>
              <a:t>" </a:t>
            </a:r>
            <a:r>
              <a:rPr lang="it-IT" sz="2400" dirty="0">
                <a:solidFill>
                  <a:srgbClr val="FFFF00"/>
                </a:solidFill>
              </a:rPr>
              <a:t>come ambienti virtuali dove  creare nuove amicizie, farsi una storia. Nella </a:t>
            </a:r>
            <a:r>
              <a:rPr lang="it-IT" sz="2400" i="1" dirty="0">
                <a:solidFill>
                  <a:srgbClr val="FFFF00"/>
                </a:solidFill>
              </a:rPr>
              <a:t>community</a:t>
            </a:r>
            <a:r>
              <a:rPr lang="it-IT" sz="2400" dirty="0">
                <a:solidFill>
                  <a:srgbClr val="FFFF00"/>
                </a:solidFill>
              </a:rPr>
              <a:t> si comunica con sms, </a:t>
            </a:r>
            <a:r>
              <a:rPr lang="it-IT" sz="2400" dirty="0" err="1">
                <a:solidFill>
                  <a:srgbClr val="FFFF00"/>
                </a:solidFill>
              </a:rPr>
              <a:t>mms</a:t>
            </a:r>
            <a:r>
              <a:rPr lang="it-IT" sz="2400" dirty="0">
                <a:solidFill>
                  <a:srgbClr val="FFFF00"/>
                </a:solidFill>
              </a:rPr>
              <a:t>, chat, e-mail, </a:t>
            </a:r>
            <a:r>
              <a:rPr lang="it-IT" sz="2400" dirty="0" err="1">
                <a:solidFill>
                  <a:srgbClr val="FFFF00"/>
                </a:solidFill>
              </a:rPr>
              <a:t>Facebook</a:t>
            </a:r>
            <a:r>
              <a:rPr lang="it-IT" sz="2400" dirty="0">
                <a:solidFill>
                  <a:srgbClr val="FFFF00"/>
                </a:solidFill>
              </a:rPr>
              <a:t>, </a:t>
            </a:r>
            <a:r>
              <a:rPr lang="it-IT" sz="2400" dirty="0" err="1">
                <a:solidFill>
                  <a:srgbClr val="FFFF00"/>
                </a:solidFill>
              </a:rPr>
              <a:t>Flickr</a:t>
            </a:r>
            <a:r>
              <a:rPr lang="it-IT" sz="2400" dirty="0">
                <a:solidFill>
                  <a:srgbClr val="FFFF00"/>
                </a:solidFill>
              </a:rPr>
              <a:t>, </a:t>
            </a:r>
            <a:r>
              <a:rPr lang="it-IT" sz="2400" dirty="0" err="1">
                <a:solidFill>
                  <a:srgbClr val="FFFF00"/>
                </a:solidFill>
              </a:rPr>
              <a:t>Twitter</a:t>
            </a:r>
            <a:r>
              <a:rPr lang="it-IT" sz="2400" dirty="0">
                <a:solidFill>
                  <a:srgbClr val="FFFF00"/>
                </a:solidFill>
              </a:rPr>
              <a:t>, </a:t>
            </a:r>
            <a:r>
              <a:rPr lang="it-IT" sz="2400" dirty="0" err="1">
                <a:solidFill>
                  <a:srgbClr val="FFFF00"/>
                </a:solidFill>
              </a:rPr>
              <a:t>Istagram</a:t>
            </a:r>
            <a:r>
              <a:rPr lang="it-IT" sz="2400" dirty="0">
                <a:solidFill>
                  <a:srgbClr val="FFFF00"/>
                </a:solidFill>
              </a:rPr>
              <a:t>. Forme comunicative che trasmette loro la sicurezza di sentirsi qualcuno.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*</a:t>
            </a:r>
            <a:r>
              <a:rPr lang="it-IT" sz="2400" dirty="0" smtClean="0">
                <a:solidFill>
                  <a:schemeClr val="bg1"/>
                </a:solidFill>
              </a:rPr>
              <a:t>Condivisione </a:t>
            </a:r>
            <a:r>
              <a:rPr lang="it-IT" sz="2400" dirty="0">
                <a:solidFill>
                  <a:schemeClr val="bg1"/>
                </a:solidFill>
              </a:rPr>
              <a:t>di ed emozioni</a:t>
            </a:r>
            <a:r>
              <a:rPr lang="it-IT" sz="2400" dirty="0">
                <a:solidFill>
                  <a:srgbClr val="FFFF00"/>
                </a:solidFill>
              </a:rPr>
              <a:t>: il </a:t>
            </a:r>
            <a:r>
              <a:rPr lang="it-IT" sz="2400" i="1" dirty="0">
                <a:solidFill>
                  <a:srgbClr val="FFFF00"/>
                </a:solidFill>
              </a:rPr>
              <a:t>self </a:t>
            </a:r>
            <a:r>
              <a:rPr lang="it-IT" sz="2400" i="1" dirty="0" err="1">
                <a:solidFill>
                  <a:srgbClr val="FFFF00"/>
                </a:solidFill>
              </a:rPr>
              <a:t>sharing</a:t>
            </a:r>
            <a:r>
              <a:rPr lang="it-IT" sz="2400" dirty="0">
                <a:solidFill>
                  <a:srgbClr val="FFFF00"/>
                </a:solidFill>
              </a:rPr>
              <a:t>. Occasioni di incontro per comunicare rapidamente superando anche le grandi distanze.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*Le </a:t>
            </a:r>
            <a:r>
              <a:rPr lang="it-IT" sz="2400" dirty="0">
                <a:solidFill>
                  <a:schemeClr val="bg1"/>
                </a:solidFill>
              </a:rPr>
              <a:t>comunità virtuali </a:t>
            </a:r>
            <a:r>
              <a:rPr lang="it-IT" sz="2400" dirty="0">
                <a:solidFill>
                  <a:srgbClr val="FFFF00"/>
                </a:solidFill>
              </a:rPr>
              <a:t>richiedono: un insieme di conoscenze condivise e la </a:t>
            </a:r>
            <a:r>
              <a:rPr lang="it-IT" sz="2400" dirty="0" smtClean="0">
                <a:solidFill>
                  <a:srgbClr val="FFFF00"/>
                </a:solidFill>
              </a:rPr>
              <a:t>disponibilità ad avviare relazioni sociali di tipo collaborativo.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*Soddisfano </a:t>
            </a:r>
            <a:r>
              <a:rPr lang="it-IT" sz="2400" dirty="0">
                <a:solidFill>
                  <a:schemeClr val="bg1"/>
                </a:solidFill>
              </a:rPr>
              <a:t>esigenze umane più evolute</a:t>
            </a:r>
            <a:r>
              <a:rPr lang="it-IT" sz="2400" dirty="0">
                <a:solidFill>
                  <a:srgbClr val="FFFF00"/>
                </a:solidFill>
              </a:rPr>
              <a:t>, come il sentirsi parte di un gruppo sociale dando il proprio contributo alla propria crescita e auto-realizzandosi in esso. Si capisce perché tali comunità esercitano un'</a:t>
            </a:r>
            <a:r>
              <a:rPr lang="it-IT" sz="2400" dirty="0">
                <a:solidFill>
                  <a:schemeClr val="bg1"/>
                </a:solidFill>
              </a:rPr>
              <a:t>attrazione immensa </a:t>
            </a:r>
            <a:r>
              <a:rPr lang="it-IT" sz="2400" dirty="0">
                <a:solidFill>
                  <a:srgbClr val="FFFF00"/>
                </a:solidFill>
              </a:rPr>
              <a:t>sui ragazzi.</a:t>
            </a:r>
          </a:p>
        </p:txBody>
      </p:sp>
    </p:spTree>
    <p:extLst>
      <p:ext uri="{BB962C8B-B14F-4D97-AF65-F5344CB8AC3E}">
        <p14:creationId xmlns:p14="http://schemas.microsoft.com/office/powerpoint/2010/main" val="17270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95" y="15144"/>
            <a:ext cx="5015905" cy="334184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29816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Una nuova </a:t>
            </a:r>
            <a:r>
              <a:rPr lang="it-IT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agenzia</a:t>
            </a:r>
            <a:r>
              <a:rPr lang="it-IT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che esige </a:t>
            </a:r>
            <a:r>
              <a:rPr lang="it-IT" dirty="0" smtClean="0">
                <a:solidFill>
                  <a:schemeClr val="bg1"/>
                </a:solidFill>
              </a:rPr>
              <a:t>partecipazione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Si aggiunge</a:t>
            </a:r>
            <a:r>
              <a:rPr lang="it-IT" dirty="0" smtClean="0">
                <a:solidFill>
                  <a:srgbClr val="FFFF00"/>
                </a:solidFill>
              </a:rPr>
              <a:t>, </a:t>
            </a:r>
            <a:r>
              <a:rPr lang="it-IT" dirty="0">
                <a:solidFill>
                  <a:srgbClr val="FFFF00"/>
                </a:solidFill>
              </a:rPr>
              <a:t>e a volte </a:t>
            </a:r>
            <a:r>
              <a:rPr lang="it-IT" dirty="0" smtClean="0">
                <a:solidFill>
                  <a:srgbClr val="FFFF00"/>
                </a:solidFill>
              </a:rPr>
              <a:t>sostituisce, </a:t>
            </a:r>
            <a:r>
              <a:rPr lang="it-IT" dirty="0">
                <a:solidFill>
                  <a:srgbClr val="FFFF00"/>
                </a:solidFill>
              </a:rPr>
              <a:t>quelle tradizionali </a:t>
            </a:r>
            <a:r>
              <a:rPr lang="it-IT" dirty="0" smtClean="0">
                <a:solidFill>
                  <a:srgbClr val="FFFF00"/>
                </a:solidFill>
              </a:rPr>
              <a:t>(Famiglia, Scuola, </a:t>
            </a:r>
            <a:r>
              <a:rPr lang="it-IT" dirty="0">
                <a:solidFill>
                  <a:srgbClr val="FFFF00"/>
                </a:solidFill>
              </a:rPr>
              <a:t>Chiesa),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Trasforma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le abitudini e la mente dei </a:t>
            </a:r>
            <a:r>
              <a:rPr lang="it-IT" dirty="0" smtClean="0">
                <a:solidFill>
                  <a:srgbClr val="FFFF00"/>
                </a:solidFill>
              </a:rPr>
              <a:t>ragazzi.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Favorisce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più velocemente la socializzazione primaria e secondaria che affianca e supera quella assicurata finora dalle agenzie tradizionali.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Le informazioni </a:t>
            </a:r>
            <a:r>
              <a:rPr lang="it-IT" dirty="0">
                <a:solidFill>
                  <a:srgbClr val="FFFF00"/>
                </a:solidFill>
              </a:rPr>
              <a:t>si traducono in formazione gestita da </a:t>
            </a:r>
            <a:r>
              <a:rPr lang="it-IT" dirty="0">
                <a:solidFill>
                  <a:schemeClr val="bg1"/>
                </a:solidFill>
              </a:rPr>
              <a:t>educatori irreali </a:t>
            </a:r>
            <a:r>
              <a:rPr lang="it-IT" dirty="0">
                <a:solidFill>
                  <a:srgbClr val="FFFF00"/>
                </a:solidFill>
              </a:rPr>
              <a:t>ma anche invisibili che rilasciano ogni tipo di messaggio </a:t>
            </a:r>
            <a:r>
              <a:rPr lang="it-IT" dirty="0" smtClean="0">
                <a:solidFill>
                  <a:srgbClr val="FFFF00"/>
                </a:solidFill>
              </a:rPr>
              <a:t>a giovanissimi e inesperti </a:t>
            </a:r>
            <a:r>
              <a:rPr lang="it-IT" dirty="0">
                <a:solidFill>
                  <a:srgbClr val="FFFF00"/>
                </a:solidFill>
              </a:rPr>
              <a:t>naviganti non senza qualche preoccupazione.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5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Testi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Comunicazione digitale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I supporti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01226"/>
            <a:ext cx="5093182" cy="37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85800"/>
            <a:ext cx="4834880" cy="1143000"/>
          </a:xfrm>
        </p:spPr>
        <p:txBody>
          <a:bodyPr/>
          <a:lstStyle/>
          <a:p>
            <a:pPr algn="l"/>
            <a:r>
              <a:rPr lang="it-IT" i="1" dirty="0" smtClean="0">
                <a:solidFill>
                  <a:schemeClr val="bg1"/>
                </a:solidFill>
              </a:rPr>
              <a:t>Homo Sapiens </a:t>
            </a:r>
            <a:r>
              <a:rPr lang="it-IT" dirty="0" smtClean="0">
                <a:solidFill>
                  <a:schemeClr val="bg1"/>
                </a:solidFill>
              </a:rPr>
              <a:t>2.0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Oggi si parla di </a:t>
            </a:r>
            <a:r>
              <a:rPr lang="it-IT" dirty="0">
                <a:solidFill>
                  <a:schemeClr val="bg1"/>
                </a:solidFill>
              </a:rPr>
              <a:t>generazione 2.0</a:t>
            </a:r>
            <a:r>
              <a:rPr lang="it-IT" dirty="0">
                <a:solidFill>
                  <a:srgbClr val="FFFF00"/>
                </a:solidFill>
              </a:rPr>
              <a:t>, tutta </a:t>
            </a:r>
            <a:r>
              <a:rPr lang="it-IT" i="1" dirty="0">
                <a:solidFill>
                  <a:srgbClr val="FFFF00"/>
                </a:solidFill>
              </a:rPr>
              <a:t>Web</a:t>
            </a:r>
            <a:r>
              <a:rPr lang="it-IT" dirty="0">
                <a:solidFill>
                  <a:srgbClr val="FFFF00"/>
                </a:solidFill>
              </a:rPr>
              <a:t> e </a:t>
            </a:r>
            <a:r>
              <a:rPr lang="it-IT" i="1" dirty="0" err="1">
                <a:solidFill>
                  <a:srgbClr val="FFFF00"/>
                </a:solidFill>
              </a:rPr>
              <a:t>touch</a:t>
            </a:r>
            <a:r>
              <a:rPr lang="it-IT" i="1" dirty="0">
                <a:solidFill>
                  <a:srgbClr val="FFFF00"/>
                </a:solidFill>
              </a:rPr>
              <a:t> screen</a:t>
            </a:r>
            <a:r>
              <a:rPr lang="it-IT" dirty="0">
                <a:solidFill>
                  <a:srgbClr val="FFFF00"/>
                </a:solidFill>
              </a:rPr>
              <a:t>.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La </a:t>
            </a:r>
            <a:r>
              <a:rPr lang="it-IT" dirty="0">
                <a:solidFill>
                  <a:srgbClr val="FFFF00"/>
                </a:solidFill>
              </a:rPr>
              <a:t>sigla </a:t>
            </a:r>
            <a:r>
              <a:rPr lang="it-IT" dirty="0">
                <a:solidFill>
                  <a:schemeClr val="bg1"/>
                </a:solidFill>
              </a:rPr>
              <a:t>2.0</a:t>
            </a:r>
            <a:r>
              <a:rPr lang="it-IT" dirty="0">
                <a:solidFill>
                  <a:srgbClr val="FFFF00"/>
                </a:solidFill>
              </a:rPr>
              <a:t> rimanda all'attuale edizione del </a:t>
            </a:r>
            <a:r>
              <a:rPr lang="it-IT" i="1" dirty="0">
                <a:solidFill>
                  <a:srgbClr val="FFFF00"/>
                </a:solidFill>
              </a:rPr>
              <a:t>Web</a:t>
            </a:r>
            <a:r>
              <a:rPr lang="it-IT" dirty="0">
                <a:solidFill>
                  <a:srgbClr val="FFFF00"/>
                </a:solidFill>
              </a:rPr>
              <a:t> che permette una maggiore versatilità di comunicazione tra gli </a:t>
            </a:r>
            <a:r>
              <a:rPr lang="it-IT" dirty="0" smtClean="0">
                <a:solidFill>
                  <a:srgbClr val="FFFF00"/>
                </a:solidFill>
              </a:rPr>
              <a:t>utenti.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Comprende: </a:t>
            </a:r>
            <a:r>
              <a:rPr lang="it-IT" i="1" dirty="0">
                <a:solidFill>
                  <a:srgbClr val="FFFF00"/>
                </a:solidFill>
              </a:rPr>
              <a:t>blog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i="1" dirty="0" smtClean="0">
                <a:solidFill>
                  <a:srgbClr val="FFFF00"/>
                </a:solidFill>
              </a:rPr>
              <a:t>chat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i="1" dirty="0" err="1">
                <a:solidFill>
                  <a:srgbClr val="FFFF00"/>
                </a:solidFill>
              </a:rPr>
              <a:t>Twitter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i="1" dirty="0" err="1" smtClean="0">
                <a:solidFill>
                  <a:srgbClr val="FFFF00"/>
                </a:solidFill>
              </a:rPr>
              <a:t>Wiki</a:t>
            </a:r>
            <a:r>
              <a:rPr lang="it-IT" dirty="0" smtClean="0">
                <a:solidFill>
                  <a:srgbClr val="FFFF00"/>
                </a:solidFill>
              </a:rPr>
              <a:t>, </a:t>
            </a:r>
            <a:r>
              <a:rPr lang="it-IT" dirty="0">
                <a:solidFill>
                  <a:srgbClr val="FFFF00"/>
                </a:solidFill>
              </a:rPr>
              <a:t>i </a:t>
            </a:r>
            <a:r>
              <a:rPr lang="it-IT" dirty="0" smtClean="0">
                <a:solidFill>
                  <a:srgbClr val="FFFF00"/>
                </a:solidFill>
              </a:rPr>
              <a:t>diversi, </a:t>
            </a:r>
            <a:r>
              <a:rPr lang="it-IT" i="1" dirty="0" err="1" smtClean="0">
                <a:solidFill>
                  <a:srgbClr val="FFFF00"/>
                </a:solidFill>
              </a:rPr>
              <a:t>Facebook</a:t>
            </a:r>
            <a:r>
              <a:rPr lang="it-IT" dirty="0" smtClean="0">
                <a:solidFill>
                  <a:srgbClr val="FFFF00"/>
                </a:solidFill>
              </a:rPr>
              <a:t> e i </a:t>
            </a:r>
            <a:r>
              <a:rPr lang="it-IT" i="1" dirty="0" smtClean="0">
                <a:solidFill>
                  <a:srgbClr val="FFFF00"/>
                </a:solidFill>
              </a:rPr>
              <a:t>social </a:t>
            </a:r>
            <a:r>
              <a:rPr lang="it-IT" i="1" dirty="0">
                <a:solidFill>
                  <a:srgbClr val="FFFF00"/>
                </a:solidFill>
              </a:rPr>
              <a:t>forum</a:t>
            </a:r>
            <a:r>
              <a:rPr lang="it-IT" dirty="0" smtClean="0">
                <a:solidFill>
                  <a:srgbClr val="FFFF00"/>
                </a:solidFill>
              </a:rPr>
              <a:t>. Protagonisti di questo scenario sono </a:t>
            </a:r>
            <a:r>
              <a:rPr lang="it-IT" dirty="0">
                <a:solidFill>
                  <a:schemeClr val="bg1"/>
                </a:solidFill>
              </a:rPr>
              <a:t>i nativi </a:t>
            </a:r>
            <a:r>
              <a:rPr lang="it-IT" dirty="0">
                <a:solidFill>
                  <a:srgbClr val="FFFF00"/>
                </a:solidFill>
              </a:rPr>
              <a:t>digitali. </a:t>
            </a:r>
            <a:endParaRPr lang="it-IT" dirty="0"/>
          </a:p>
        </p:txBody>
      </p:sp>
      <p:pic>
        <p:nvPicPr>
          <p:cNvPr id="6" name="Immagin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448272" cy="19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Gap generazionale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28800"/>
            <a:ext cx="749917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La comunicazione 2.0: alla </a:t>
            </a:r>
            <a:r>
              <a:rPr lang="it-IT" dirty="0">
                <a:solidFill>
                  <a:srgbClr val="FFFF00"/>
                </a:solidFill>
              </a:rPr>
              <a:t>portata di </a:t>
            </a:r>
            <a:r>
              <a:rPr lang="it-IT" dirty="0" smtClean="0">
                <a:solidFill>
                  <a:srgbClr val="FFFF00"/>
                </a:solidFill>
              </a:rPr>
              <a:t>tutti</a:t>
            </a:r>
          </a:p>
          <a:p>
            <a:pPr marL="0" indent="0">
              <a:buNone/>
            </a:pP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*Divisione tra: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nativi </a:t>
            </a:r>
            <a:r>
              <a:rPr lang="it-IT" dirty="0">
                <a:solidFill>
                  <a:srgbClr val="FFFF00"/>
                </a:solidFill>
              </a:rPr>
              <a:t>digitali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immigrati </a:t>
            </a:r>
            <a:r>
              <a:rPr lang="it-IT" dirty="0">
                <a:solidFill>
                  <a:srgbClr val="FFFF00"/>
                </a:solidFill>
              </a:rPr>
              <a:t>digitali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e «stanziali analogici»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6" name="Immagin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4779163" cy="318404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9512" y="587727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Corto circuito comunicativo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 supporti della comunicazione dei Nativi digitali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388109"/>
            <a:ext cx="4992924" cy="2841091"/>
          </a:xfrm>
        </p:spPr>
      </p:pic>
      <p:sp>
        <p:nvSpPr>
          <p:cNvPr id="5" name="CasellaDiTesto 4"/>
          <p:cNvSpPr txBox="1"/>
          <p:nvPr/>
        </p:nvSpPr>
        <p:spPr>
          <a:xfrm>
            <a:off x="3347864" y="5733256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Smartphone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53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413839" cy="3380642"/>
          </a:xfrm>
        </p:spPr>
      </p:pic>
    </p:spTree>
    <p:extLst>
      <p:ext uri="{BB962C8B-B14F-4D97-AF65-F5344CB8AC3E}">
        <p14:creationId xmlns:p14="http://schemas.microsoft.com/office/powerpoint/2010/main" val="35345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 rischi di </a:t>
            </a:r>
            <a:r>
              <a:rPr lang="it-IT" dirty="0" err="1" smtClean="0">
                <a:solidFill>
                  <a:schemeClr val="bg1"/>
                </a:solidFill>
              </a:rPr>
              <a:t>Facebook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2852935"/>
            <a:ext cx="2520000" cy="2520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2852935"/>
            <a:ext cx="270580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02" y="2060848"/>
            <a:ext cx="6707031" cy="3168352"/>
          </a:xfrm>
        </p:spPr>
      </p:pic>
    </p:spTree>
    <p:extLst>
      <p:ext uri="{BB962C8B-B14F-4D97-AF65-F5344CB8AC3E}">
        <p14:creationId xmlns:p14="http://schemas.microsoft.com/office/powerpoint/2010/main" val="21758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 giocattoli 3.0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2" y="1976420"/>
            <a:ext cx="7757840" cy="3324788"/>
          </a:xfrm>
        </p:spPr>
      </p:pic>
    </p:spTree>
    <p:extLst>
      <p:ext uri="{BB962C8B-B14F-4D97-AF65-F5344CB8AC3E}">
        <p14:creationId xmlns:p14="http://schemas.microsoft.com/office/powerpoint/2010/main" val="16996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64577" y="3861048"/>
            <a:ext cx="8027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800" dirty="0" smtClean="0">
                <a:solidFill>
                  <a:srgbClr val="FFFF00"/>
                </a:solidFill>
              </a:rPr>
              <a:t>Quale considerazione diamo al cambio culturale </a:t>
            </a:r>
          </a:p>
          <a:p>
            <a:pPr algn="r"/>
            <a:r>
              <a:rPr lang="it-IT" sz="2800" dirty="0" smtClean="0">
                <a:solidFill>
                  <a:srgbClr val="FFFF00"/>
                </a:solidFill>
              </a:rPr>
              <a:t>e al processo di socializzazione in cui vivono i ragazzi? </a:t>
            </a:r>
          </a:p>
        </p:txBody>
      </p:sp>
      <p:pic>
        <p:nvPicPr>
          <p:cNvPr id="2050" name="Picture 2" descr="https://encrypted-tbn3.gstatic.com/images?q=tbn:ANd9GcR1al3DoTtVmGe70Nltr7IJtZwuUirI43zIibTCbC62VK4fs-O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62436" cy="3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22113" y="4941168"/>
            <a:ext cx="86712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800" dirty="0" smtClean="0">
                <a:solidFill>
                  <a:srgbClr val="FFFF00"/>
                </a:solidFill>
              </a:rPr>
              <a:t>Continuare a replicare i contenuti anno dopo anno senza </a:t>
            </a:r>
          </a:p>
          <a:p>
            <a:pPr algn="r"/>
            <a:r>
              <a:rPr lang="it-IT" sz="2800" dirty="0" smtClean="0">
                <a:solidFill>
                  <a:srgbClr val="FFFF00"/>
                </a:solidFill>
              </a:rPr>
              <a:t>aggiornarne i linguaggi è la scelta metodologica giusta?</a:t>
            </a:r>
          </a:p>
          <a:p>
            <a:pPr algn="r"/>
            <a:endParaRPr lang="it-IT" sz="2800" dirty="0" smtClean="0">
              <a:solidFill>
                <a:srgbClr val="FFFF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755576" y="548382"/>
            <a:ext cx="8136904" cy="1008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000" dirty="0" smtClean="0">
                <a:solidFill>
                  <a:srgbClr val="FFFF00"/>
                </a:solidFill>
              </a:rPr>
              <a:t>Un nuovo modo di proporre il Vangelo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827584" y="1844824"/>
            <a:ext cx="4824536" cy="1944216"/>
          </a:xfrm>
        </p:spPr>
        <p:txBody>
          <a:bodyPr>
            <a:normAutofit/>
          </a:bodyPr>
          <a:lstStyle/>
          <a:p>
            <a:pPr algn="r"/>
            <a:r>
              <a:rPr lang="it-IT" sz="3600" dirty="0" smtClean="0">
                <a:solidFill>
                  <a:schemeClr val="bg1"/>
                </a:solidFill>
              </a:rPr>
              <a:t>Necessità di autocritica </a:t>
            </a:r>
            <a:br>
              <a:rPr lang="it-IT" sz="3600" dirty="0" smtClean="0">
                <a:solidFill>
                  <a:schemeClr val="bg1"/>
                </a:solidFill>
              </a:rPr>
            </a:br>
            <a:r>
              <a:rPr lang="it-IT" sz="3600" dirty="0" smtClean="0">
                <a:solidFill>
                  <a:schemeClr val="bg1"/>
                </a:solidFill>
              </a:rPr>
              <a:t>e di verifica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Le statistiche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40855"/>
            <a:ext cx="4608511" cy="4588028"/>
          </a:xfrm>
        </p:spPr>
      </p:pic>
    </p:spTree>
    <p:extLst>
      <p:ext uri="{BB962C8B-B14F-4D97-AF65-F5344CB8AC3E}">
        <p14:creationId xmlns:p14="http://schemas.microsoft.com/office/powerpoint/2010/main" val="34298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</a:rPr>
              <a:t>Cyberbullismo</a:t>
            </a:r>
            <a:r>
              <a:rPr lang="it-IT" dirty="0" smtClean="0">
                <a:solidFill>
                  <a:schemeClr val="bg1"/>
                </a:solidFill>
              </a:rPr>
              <a:t> e </a:t>
            </a:r>
            <a:r>
              <a:rPr lang="it-IT" dirty="0" err="1" smtClean="0">
                <a:solidFill>
                  <a:schemeClr val="bg1"/>
                </a:solidFill>
              </a:rPr>
              <a:t>Cybersexting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48" y="2348881"/>
            <a:ext cx="4475926" cy="3168352"/>
          </a:xfrm>
        </p:spPr>
      </p:pic>
    </p:spTree>
    <p:extLst>
      <p:ext uri="{BB962C8B-B14F-4D97-AF65-F5344CB8AC3E}">
        <p14:creationId xmlns:p14="http://schemas.microsoft.com/office/powerpoint/2010/main" val="6207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24" y="44625"/>
            <a:ext cx="2880319" cy="216023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*Linguaggio sincopato</a:t>
            </a:r>
            <a:r>
              <a:rPr lang="it-IT" dirty="0">
                <a:solidFill>
                  <a:srgbClr val="FFFF00"/>
                </a:solidFill>
              </a:rPr>
              <a:t>, a </a:t>
            </a:r>
            <a:r>
              <a:rPr lang="it-IT" dirty="0" smtClean="0">
                <a:solidFill>
                  <a:srgbClr val="FFFF00"/>
                </a:solidFill>
              </a:rPr>
              <a:t>singhiozzo.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*Tutto </a:t>
            </a:r>
            <a:r>
              <a:rPr lang="it-IT" dirty="0">
                <a:solidFill>
                  <a:srgbClr val="FFFF00"/>
                </a:solidFill>
              </a:rPr>
              <a:t>va reso pubblico ai limiti della </a:t>
            </a:r>
            <a:r>
              <a:rPr lang="it-IT" dirty="0" smtClean="0">
                <a:solidFill>
                  <a:srgbClr val="FFFF00"/>
                </a:solidFill>
              </a:rPr>
              <a:t>esagerazione. </a:t>
            </a:r>
            <a:r>
              <a:rPr lang="it-IT" i="1" dirty="0" err="1" smtClean="0">
                <a:solidFill>
                  <a:srgbClr val="FFFF00"/>
                </a:solidFill>
              </a:rPr>
              <a:t>Facebook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è </a:t>
            </a:r>
            <a:r>
              <a:rPr lang="it-IT" dirty="0" smtClean="0">
                <a:solidFill>
                  <a:srgbClr val="FFFF00"/>
                </a:solidFill>
              </a:rPr>
              <a:t>esposizione </a:t>
            </a:r>
            <a:r>
              <a:rPr lang="it-IT" dirty="0">
                <a:solidFill>
                  <a:srgbClr val="FFFF00"/>
                </a:solidFill>
              </a:rPr>
              <a:t>del privato, esibizionismo e </a:t>
            </a:r>
            <a:r>
              <a:rPr lang="it-IT" dirty="0" smtClean="0">
                <a:solidFill>
                  <a:srgbClr val="FFFF00"/>
                </a:solidFill>
              </a:rPr>
              <a:t>narcisismo.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*</a:t>
            </a:r>
            <a:r>
              <a:rPr lang="it-IT" i="1" dirty="0" err="1" smtClean="0">
                <a:solidFill>
                  <a:srgbClr val="FFFF00"/>
                </a:solidFill>
              </a:rPr>
              <a:t>YouTube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la nuova </a:t>
            </a:r>
            <a:r>
              <a:rPr lang="it-IT" dirty="0" smtClean="0">
                <a:solidFill>
                  <a:srgbClr val="FFFF00"/>
                </a:solidFill>
              </a:rPr>
              <a:t>«gogna» </a:t>
            </a:r>
            <a:r>
              <a:rPr lang="it-IT" dirty="0">
                <a:solidFill>
                  <a:srgbClr val="FFFF00"/>
                </a:solidFill>
              </a:rPr>
              <a:t>dove mettere di </a:t>
            </a:r>
            <a:r>
              <a:rPr lang="it-IT" dirty="0" smtClean="0">
                <a:solidFill>
                  <a:srgbClr val="FFFF00"/>
                </a:solidFill>
              </a:rPr>
              <a:t>tutto (persino </a:t>
            </a:r>
            <a:r>
              <a:rPr lang="it-IT" dirty="0">
                <a:solidFill>
                  <a:srgbClr val="FFFF00"/>
                </a:solidFill>
              </a:rPr>
              <a:t>il video </a:t>
            </a:r>
            <a:r>
              <a:rPr lang="it-IT" dirty="0" smtClean="0">
                <a:solidFill>
                  <a:srgbClr val="FFFF00"/>
                </a:solidFill>
              </a:rPr>
              <a:t>dei </a:t>
            </a:r>
            <a:r>
              <a:rPr lang="it-IT" dirty="0">
                <a:solidFill>
                  <a:srgbClr val="FFFF00"/>
                </a:solidFill>
              </a:rPr>
              <a:t>cellulari </a:t>
            </a:r>
            <a:r>
              <a:rPr lang="it-IT" dirty="0" smtClean="0">
                <a:solidFill>
                  <a:srgbClr val="FFFF00"/>
                </a:solidFill>
              </a:rPr>
              <a:t>dei </a:t>
            </a:r>
            <a:r>
              <a:rPr lang="it-IT" dirty="0">
                <a:solidFill>
                  <a:srgbClr val="FFFF00"/>
                </a:solidFill>
              </a:rPr>
              <a:t>compagni </a:t>
            </a:r>
            <a:r>
              <a:rPr lang="it-IT" dirty="0" smtClean="0">
                <a:solidFill>
                  <a:srgbClr val="FFFF00"/>
                </a:solidFill>
              </a:rPr>
              <a:t>che litigano </a:t>
            </a:r>
            <a:r>
              <a:rPr lang="it-IT" dirty="0">
                <a:solidFill>
                  <a:srgbClr val="FFFF00"/>
                </a:solidFill>
              </a:rPr>
              <a:t>e si </a:t>
            </a:r>
            <a:r>
              <a:rPr lang="it-IT" dirty="0" smtClean="0">
                <a:solidFill>
                  <a:srgbClr val="FFFF00"/>
                </a:solidFill>
              </a:rPr>
              <a:t>pestano</a:t>
            </a:r>
            <a:r>
              <a:rPr lang="it-IT" dirty="0" smtClean="0">
                <a:solidFill>
                  <a:srgbClr val="FFFF00"/>
                </a:solidFill>
              </a:rPr>
              <a:t>). Esplosione </a:t>
            </a:r>
            <a:r>
              <a:rPr lang="it-IT" dirty="0">
                <a:solidFill>
                  <a:srgbClr val="FFFF00"/>
                </a:solidFill>
              </a:rPr>
              <a:t>del </a:t>
            </a:r>
            <a:r>
              <a:rPr lang="it-IT" i="1" dirty="0">
                <a:solidFill>
                  <a:srgbClr val="FFFF00"/>
                </a:solidFill>
              </a:rPr>
              <a:t>voyeurismo</a:t>
            </a:r>
            <a:r>
              <a:rPr lang="it-IT" dirty="0">
                <a:solidFill>
                  <a:srgbClr val="FFFF00"/>
                </a:solidFill>
              </a:rPr>
              <a:t>.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Fascino dello </a:t>
            </a:r>
            <a:r>
              <a:rPr lang="it-IT" dirty="0">
                <a:solidFill>
                  <a:srgbClr val="FFFF00"/>
                </a:solidFill>
              </a:rPr>
              <a:t>sconosciuto </a:t>
            </a:r>
            <a:r>
              <a:rPr lang="it-IT" dirty="0" smtClean="0">
                <a:solidFill>
                  <a:srgbClr val="FFFF00"/>
                </a:solidFill>
              </a:rPr>
              <a:t>diventato prassi</a:t>
            </a:r>
            <a:r>
              <a:rPr lang="it-IT" dirty="0" smtClean="0">
                <a:solidFill>
                  <a:srgbClr val="FFFF00"/>
                </a:solidFill>
              </a:rPr>
              <a:t>: rischio </a:t>
            </a:r>
            <a:r>
              <a:rPr lang="it-IT" dirty="0">
                <a:solidFill>
                  <a:srgbClr val="FFFF00"/>
                </a:solidFill>
              </a:rPr>
              <a:t>di inoltrarsi in un bosco dalla fitta </a:t>
            </a:r>
            <a:r>
              <a:rPr lang="it-IT" dirty="0" smtClean="0">
                <a:solidFill>
                  <a:srgbClr val="FFFF00"/>
                </a:solidFill>
              </a:rPr>
              <a:t>trama.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I </a:t>
            </a:r>
            <a:r>
              <a:rPr lang="it-IT" i="1" dirty="0">
                <a:solidFill>
                  <a:srgbClr val="FFFF00"/>
                </a:solidFill>
              </a:rPr>
              <a:t>social network </a:t>
            </a:r>
            <a:r>
              <a:rPr lang="it-IT" dirty="0">
                <a:solidFill>
                  <a:srgbClr val="FFFF00"/>
                </a:solidFill>
              </a:rPr>
              <a:t>però non sono solo negatività: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sono </a:t>
            </a:r>
            <a:r>
              <a:rPr lang="it-IT" dirty="0" smtClean="0">
                <a:solidFill>
                  <a:schemeClr val="bg1"/>
                </a:solidFill>
              </a:rPr>
              <a:t>rete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>
                <a:solidFill>
                  <a:schemeClr val="bg1"/>
                </a:solidFill>
              </a:rPr>
              <a:t>relazione</a:t>
            </a:r>
            <a:r>
              <a:rPr lang="it-IT" dirty="0">
                <a:solidFill>
                  <a:srgbClr val="FFFF00"/>
                </a:solidFill>
              </a:rPr>
              <a:t>, che </a:t>
            </a:r>
            <a:r>
              <a:rPr lang="it-IT" dirty="0" smtClean="0">
                <a:solidFill>
                  <a:srgbClr val="FFFF00"/>
                </a:solidFill>
              </a:rPr>
              <a:t>possono </a:t>
            </a:r>
            <a:r>
              <a:rPr lang="it-IT" dirty="0">
                <a:solidFill>
                  <a:srgbClr val="FFFF00"/>
                </a:solidFill>
              </a:rPr>
              <a:t>presentare </a:t>
            </a:r>
            <a:r>
              <a:rPr lang="it-IT" dirty="0" smtClean="0">
                <a:solidFill>
                  <a:srgbClr val="FFFF00"/>
                </a:solidFill>
              </a:rPr>
              <a:t>trappole</a:t>
            </a:r>
            <a:r>
              <a:rPr lang="it-IT" dirty="0">
                <a:solidFill>
                  <a:srgbClr val="FFFF00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5904656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Disvalori da educare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78" y="2571"/>
            <a:ext cx="3530021" cy="270634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5904656" cy="1368152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Catechisti </a:t>
            </a:r>
            <a:r>
              <a:rPr lang="it-IT" b="1" i="1" dirty="0" smtClean="0">
                <a:solidFill>
                  <a:schemeClr val="bg1"/>
                </a:solidFill>
              </a:rPr>
              <a:t>multitasking</a:t>
            </a: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49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Ai </a:t>
            </a:r>
            <a:r>
              <a:rPr lang="it-IT" dirty="0" smtClean="0">
                <a:solidFill>
                  <a:schemeClr val="bg1"/>
                </a:solidFill>
              </a:rPr>
              <a:t>Ragazzi </a:t>
            </a:r>
            <a:r>
              <a:rPr lang="it-IT" dirty="0">
                <a:solidFill>
                  <a:schemeClr val="bg1"/>
                </a:solidFill>
              </a:rPr>
              <a:t>2.0 </a:t>
            </a:r>
            <a:r>
              <a:rPr lang="it-IT" dirty="0">
                <a:solidFill>
                  <a:srgbClr val="FFFF00"/>
                </a:solidFill>
              </a:rPr>
              <a:t>che frequentano il catechismo dovrebbero corrispondere </a:t>
            </a:r>
            <a:r>
              <a:rPr lang="it-IT" dirty="0">
                <a:solidFill>
                  <a:schemeClr val="bg1"/>
                </a:solidFill>
              </a:rPr>
              <a:t>catechisti </a:t>
            </a:r>
            <a:r>
              <a:rPr lang="it-IT" i="1" dirty="0">
                <a:solidFill>
                  <a:schemeClr val="bg1"/>
                </a:solidFill>
              </a:rPr>
              <a:t>multitasking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che imparano a </a:t>
            </a:r>
            <a:r>
              <a:rPr lang="it-IT" dirty="0" smtClean="0">
                <a:solidFill>
                  <a:srgbClr val="FFFF00"/>
                </a:solidFill>
              </a:rPr>
              <a:t>conoscere </a:t>
            </a:r>
            <a:r>
              <a:rPr lang="it-IT" dirty="0">
                <a:solidFill>
                  <a:srgbClr val="FFFF00"/>
                </a:solidFill>
              </a:rPr>
              <a:t>linguaggi e strumenti </a:t>
            </a:r>
            <a:r>
              <a:rPr lang="it-IT" dirty="0" smtClean="0">
                <a:solidFill>
                  <a:srgbClr val="FFFF00"/>
                </a:solidFill>
              </a:rPr>
              <a:t>dei </a:t>
            </a:r>
            <a:r>
              <a:rPr lang="it-IT" dirty="0">
                <a:solidFill>
                  <a:srgbClr val="FFFF00"/>
                </a:solidFill>
              </a:rPr>
              <a:t>loro </a:t>
            </a:r>
            <a:r>
              <a:rPr lang="it-IT" dirty="0" smtClean="0">
                <a:solidFill>
                  <a:srgbClr val="FFFF00"/>
                </a:solidFill>
              </a:rPr>
              <a:t>destinatari.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Si informano </a:t>
            </a:r>
            <a:r>
              <a:rPr lang="it-IT" dirty="0">
                <a:solidFill>
                  <a:srgbClr val="FFFF00"/>
                </a:solidFill>
              </a:rPr>
              <a:t>n</a:t>
            </a:r>
            <a:r>
              <a:rPr lang="it-IT" dirty="0" smtClean="0">
                <a:solidFill>
                  <a:srgbClr val="FFFF00"/>
                </a:solidFill>
              </a:rPr>
              <a:t>elle </a:t>
            </a:r>
            <a:r>
              <a:rPr lang="it-IT" dirty="0">
                <a:solidFill>
                  <a:srgbClr val="FFFF00"/>
                </a:solidFill>
              </a:rPr>
              <a:t>biblioteche </a:t>
            </a:r>
            <a:r>
              <a:rPr lang="it-IT" dirty="0" smtClean="0">
                <a:solidFill>
                  <a:srgbClr val="FFFF00"/>
                </a:solidFill>
              </a:rPr>
              <a:t>del </a:t>
            </a:r>
            <a:r>
              <a:rPr lang="it-IT" i="1" dirty="0">
                <a:solidFill>
                  <a:schemeClr val="bg1"/>
                </a:solidFill>
              </a:rPr>
              <a:t>Web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 smtClean="0">
                <a:solidFill>
                  <a:srgbClr val="FFFF00"/>
                </a:solidFill>
              </a:rPr>
              <a:t>i canali TV e </a:t>
            </a:r>
            <a:r>
              <a:rPr lang="it-IT" i="1" dirty="0" err="1" smtClean="0">
                <a:solidFill>
                  <a:srgbClr val="FFFF00"/>
                </a:solidFill>
              </a:rPr>
              <a:t>Youtube</a:t>
            </a:r>
            <a:r>
              <a:rPr lang="it-IT" dirty="0" smtClean="0">
                <a:solidFill>
                  <a:srgbClr val="FFFF00"/>
                </a:solidFill>
              </a:rPr>
              <a:t>, i </a:t>
            </a:r>
            <a:r>
              <a:rPr lang="it-IT" i="1" dirty="0" err="1">
                <a:solidFill>
                  <a:srgbClr val="FFFF00"/>
                </a:solidFill>
              </a:rPr>
              <a:t>postcasting</a:t>
            </a:r>
            <a:r>
              <a:rPr lang="it-IT" dirty="0">
                <a:solidFill>
                  <a:srgbClr val="FFFF00"/>
                </a:solidFill>
              </a:rPr>
              <a:t> radiofonici, parlano </a:t>
            </a:r>
            <a:r>
              <a:rPr lang="it-IT" dirty="0" smtClean="0">
                <a:solidFill>
                  <a:srgbClr val="FFFF00"/>
                </a:solidFill>
              </a:rPr>
              <a:t>un loro «</a:t>
            </a:r>
            <a:r>
              <a:rPr lang="it-IT" i="1" dirty="0" smtClean="0">
                <a:solidFill>
                  <a:srgbClr val="FFFF00"/>
                </a:solidFill>
              </a:rPr>
              <a:t>slang</a:t>
            </a:r>
            <a:r>
              <a:rPr lang="it-IT" dirty="0" smtClean="0">
                <a:solidFill>
                  <a:srgbClr val="FFFF00"/>
                </a:solidFill>
              </a:rPr>
              <a:t>», apprendono giocando ed esplorando, hanno un tempo di attenzione </a:t>
            </a:r>
            <a:r>
              <a:rPr lang="it-IT" dirty="0">
                <a:solidFill>
                  <a:srgbClr val="FFFF00"/>
                </a:solidFill>
              </a:rPr>
              <a:t>scarso, </a:t>
            </a:r>
            <a:r>
              <a:rPr lang="it-IT" dirty="0" smtClean="0">
                <a:solidFill>
                  <a:srgbClr val="FFFF00"/>
                </a:solidFill>
              </a:rPr>
              <a:t>ridotto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 smtClean="0">
                <a:solidFill>
                  <a:srgbClr val="FFFF00"/>
                </a:solidFill>
              </a:rPr>
              <a:t>con il ritmo degli </a:t>
            </a:r>
            <a:r>
              <a:rPr lang="it-IT" dirty="0">
                <a:solidFill>
                  <a:srgbClr val="FFFF00"/>
                </a:solidFill>
              </a:rPr>
              <a:t>spot, scritto </a:t>
            </a:r>
            <a:r>
              <a:rPr lang="it-IT" dirty="0" smtClean="0">
                <a:solidFill>
                  <a:srgbClr val="FFFF00"/>
                </a:solidFill>
              </a:rPr>
              <a:t>come le </a:t>
            </a:r>
            <a:r>
              <a:rPr lang="it-IT" dirty="0">
                <a:solidFill>
                  <a:srgbClr val="FFFF00"/>
                </a:solidFill>
              </a:rPr>
              <a:t>battute di un </a:t>
            </a:r>
            <a:r>
              <a:rPr lang="it-IT" dirty="0" smtClean="0">
                <a:solidFill>
                  <a:srgbClr val="FFFF00"/>
                </a:solidFill>
              </a:rPr>
              <a:t>messaggio: </a:t>
            </a:r>
            <a:r>
              <a:rPr lang="it-IT" dirty="0">
                <a:solidFill>
                  <a:schemeClr val="bg1"/>
                </a:solidFill>
              </a:rPr>
              <a:t>la concentrazione cade, si riduce</a:t>
            </a:r>
            <a:r>
              <a:rPr lang="it-IT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99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 Diritti dei Nativi Digitali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69" y="1681652"/>
            <a:ext cx="5811061" cy="4363059"/>
          </a:xfrm>
        </p:spPr>
      </p:pic>
    </p:spTree>
    <p:extLst>
      <p:ext uri="{BB962C8B-B14F-4D97-AF65-F5344CB8AC3E}">
        <p14:creationId xmlns:p14="http://schemas.microsoft.com/office/powerpoint/2010/main" val="25927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773"/>
            <a:ext cx="3334741" cy="222180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266928" cy="1512168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Conseguenze 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3200" dirty="0" smtClean="0">
                <a:solidFill>
                  <a:schemeClr val="bg1"/>
                </a:solidFill>
              </a:rPr>
              <a:t>per </a:t>
            </a:r>
            <a:r>
              <a:rPr lang="it-IT" sz="3200" dirty="0">
                <a:solidFill>
                  <a:schemeClr val="bg1"/>
                </a:solidFill>
              </a:rPr>
              <a:t>la religione e la </a:t>
            </a:r>
            <a:r>
              <a:rPr lang="it-IT" sz="3200" dirty="0" smtClean="0">
                <a:solidFill>
                  <a:schemeClr val="bg1"/>
                </a:solidFill>
              </a:rPr>
              <a:t>pastorale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276872"/>
            <a:ext cx="878497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Epoca dell’</a:t>
            </a:r>
            <a:r>
              <a:rPr lang="it-IT" sz="2800" i="1" dirty="0" smtClean="0">
                <a:solidFill>
                  <a:schemeClr val="bg1"/>
                </a:solidFill>
              </a:rPr>
              <a:t>emergenza educativa</a:t>
            </a:r>
            <a:r>
              <a:rPr lang="it-IT" sz="2800" dirty="0" smtClean="0">
                <a:solidFill>
                  <a:srgbClr val="FFFF00"/>
                </a:solidFill>
              </a:rPr>
              <a:t>,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rgbClr val="FFFF00"/>
                </a:solidFill>
              </a:rPr>
              <a:t>ma delle grandi risorse da «purificare» e utilizzare.</a:t>
            </a:r>
            <a:endParaRPr lang="it-IT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Rilevare con onestà incompetenze </a:t>
            </a:r>
            <a:r>
              <a:rPr lang="it-IT" sz="2800" dirty="0">
                <a:solidFill>
                  <a:srgbClr val="FFFF00"/>
                </a:solidFill>
              </a:rPr>
              <a:t>e carenze formative. </a:t>
            </a:r>
            <a:endParaRPr lang="it-IT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Passaggio </a:t>
            </a:r>
            <a:r>
              <a:rPr lang="it-IT" sz="2800" dirty="0">
                <a:solidFill>
                  <a:srgbClr val="FFFF00"/>
                </a:solidFill>
              </a:rPr>
              <a:t>di valori da una generazione </a:t>
            </a:r>
            <a:r>
              <a:rPr lang="it-IT" sz="2800" dirty="0" smtClean="0">
                <a:solidFill>
                  <a:srgbClr val="FFFF00"/>
                </a:solidFill>
              </a:rPr>
              <a:t>all'altra bloccati.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Diffusione della </a:t>
            </a:r>
            <a:r>
              <a:rPr lang="it-IT" sz="2800" i="1" dirty="0">
                <a:solidFill>
                  <a:srgbClr val="FFFF00"/>
                </a:solidFill>
              </a:rPr>
              <a:t>religiosità fai-da-te</a:t>
            </a:r>
            <a:r>
              <a:rPr lang="it-IT" sz="2800" dirty="0">
                <a:solidFill>
                  <a:srgbClr val="FFFF00"/>
                </a:solidFill>
              </a:rPr>
              <a:t>, </a:t>
            </a:r>
            <a:r>
              <a:rPr lang="it-IT" sz="2800" dirty="0" smtClean="0">
                <a:solidFill>
                  <a:srgbClr val="FFFF00"/>
                </a:solidFill>
              </a:rPr>
              <a:t>individualista e </a:t>
            </a:r>
            <a:r>
              <a:rPr lang="it-IT" sz="2800" dirty="0">
                <a:solidFill>
                  <a:srgbClr val="FFFF00"/>
                </a:solidFill>
              </a:rPr>
              <a:t>soggettiva. </a:t>
            </a:r>
            <a:r>
              <a:rPr lang="it-IT" sz="2800" dirty="0" smtClean="0">
                <a:solidFill>
                  <a:srgbClr val="FFFF00"/>
                </a:solidFill>
              </a:rPr>
              <a:t>La </a:t>
            </a:r>
            <a:r>
              <a:rPr lang="it-IT" sz="2800" dirty="0">
                <a:solidFill>
                  <a:srgbClr val="FFFF00"/>
                </a:solidFill>
              </a:rPr>
              <a:t>religione non incide per nulla nella </a:t>
            </a:r>
            <a:r>
              <a:rPr lang="it-IT" sz="2800" dirty="0" smtClean="0">
                <a:solidFill>
                  <a:srgbClr val="FFFF00"/>
                </a:solidFill>
              </a:rPr>
              <a:t>vita. 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I </a:t>
            </a:r>
            <a:r>
              <a:rPr lang="it-IT" sz="2800" dirty="0">
                <a:solidFill>
                  <a:srgbClr val="FFFF00"/>
                </a:solidFill>
              </a:rPr>
              <a:t>contenuti della </a:t>
            </a:r>
            <a:r>
              <a:rPr lang="it-IT" sz="2800" dirty="0" smtClean="0">
                <a:solidFill>
                  <a:srgbClr val="FFFF00"/>
                </a:solidFill>
              </a:rPr>
              <a:t>fede: poco </a:t>
            </a:r>
            <a:r>
              <a:rPr lang="it-IT" sz="2800" dirty="0">
                <a:solidFill>
                  <a:srgbClr val="FFFF00"/>
                </a:solidFill>
              </a:rPr>
              <a:t>credibili e non </a:t>
            </a:r>
            <a:r>
              <a:rPr lang="it-IT" sz="2800" dirty="0" smtClean="0">
                <a:solidFill>
                  <a:srgbClr val="FFFF00"/>
                </a:solidFill>
              </a:rPr>
              <a:t>attraenti. 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La religione: realtà </a:t>
            </a:r>
            <a:r>
              <a:rPr lang="it-IT" sz="2800" dirty="0">
                <a:solidFill>
                  <a:srgbClr val="FFFF00"/>
                </a:solidFill>
              </a:rPr>
              <a:t>che non gode di buona immagine </a:t>
            </a:r>
            <a:r>
              <a:rPr lang="it-IT" sz="2800" dirty="0" smtClean="0">
                <a:solidFill>
                  <a:srgbClr val="FFFF00"/>
                </a:solidFill>
              </a:rPr>
              <a:t>(scandali). A farne le spese proprio i ragazzi e i giovani.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69160"/>
            <a:ext cx="3981304" cy="198214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catechesi deve </a:t>
            </a:r>
            <a:r>
              <a:rPr lang="it-IT" dirty="0" smtClean="0">
                <a:solidFill>
                  <a:schemeClr val="bg1"/>
                </a:solidFill>
              </a:rPr>
              <a:t>offrire…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30424"/>
            <a:ext cx="8712968" cy="4342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…</a:t>
            </a:r>
            <a:r>
              <a:rPr lang="it-IT" sz="2800" dirty="0" smtClean="0">
                <a:solidFill>
                  <a:schemeClr val="bg1"/>
                </a:solidFill>
              </a:rPr>
              <a:t>itinerari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>
                <a:solidFill>
                  <a:srgbClr val="FFFF00"/>
                </a:solidFill>
              </a:rPr>
              <a:t>e </a:t>
            </a:r>
            <a:r>
              <a:rPr lang="it-IT" sz="2800" dirty="0">
                <a:solidFill>
                  <a:schemeClr val="bg1"/>
                </a:solidFill>
              </a:rPr>
              <a:t>metodologie</a:t>
            </a:r>
            <a:r>
              <a:rPr lang="it-IT" sz="2800" dirty="0">
                <a:solidFill>
                  <a:srgbClr val="FFFF00"/>
                </a:solidFill>
              </a:rPr>
              <a:t> che tengano presente il contesto globalmente secolarizzato che respiriamo</a:t>
            </a:r>
            <a:r>
              <a:rPr lang="it-IT" sz="28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Attivare </a:t>
            </a:r>
            <a:r>
              <a:rPr lang="it-IT" sz="2800" dirty="0">
                <a:solidFill>
                  <a:schemeClr val="bg1"/>
                </a:solidFill>
              </a:rPr>
              <a:t>fantasia</a:t>
            </a:r>
            <a:r>
              <a:rPr lang="it-IT" sz="2800" dirty="0">
                <a:solidFill>
                  <a:srgbClr val="FFFF00"/>
                </a:solidFill>
              </a:rPr>
              <a:t> </a:t>
            </a:r>
            <a:r>
              <a:rPr lang="it-IT" sz="2800" dirty="0">
                <a:solidFill>
                  <a:schemeClr val="bg1"/>
                </a:solidFill>
              </a:rPr>
              <a:t>creativa</a:t>
            </a:r>
            <a:r>
              <a:rPr lang="it-IT" sz="2800" dirty="0">
                <a:solidFill>
                  <a:srgbClr val="FFFF00"/>
                </a:solidFill>
              </a:rPr>
              <a:t>. </a:t>
            </a:r>
            <a:endParaRPr lang="it-IT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Attenzione </a:t>
            </a:r>
            <a:r>
              <a:rPr lang="it-IT" sz="2800" dirty="0">
                <a:solidFill>
                  <a:schemeClr val="bg1"/>
                </a:solidFill>
              </a:rPr>
              <a:t>ai media</a:t>
            </a:r>
            <a:r>
              <a:rPr lang="it-IT" sz="2800" dirty="0">
                <a:solidFill>
                  <a:srgbClr val="FFFF00"/>
                </a:solidFill>
              </a:rPr>
              <a:t>, protagonisti assoluti della vita dei </a:t>
            </a:r>
            <a:r>
              <a:rPr lang="it-IT" sz="2800" dirty="0" smtClean="0">
                <a:solidFill>
                  <a:srgbClr val="FFFF00"/>
                </a:solidFill>
              </a:rPr>
              <a:t>ragazzi (cultura </a:t>
            </a:r>
            <a:r>
              <a:rPr lang="it-IT" sz="2800" dirty="0">
                <a:solidFill>
                  <a:srgbClr val="FFFF00"/>
                </a:solidFill>
              </a:rPr>
              <a:t>della </a:t>
            </a:r>
            <a:r>
              <a:rPr lang="it-IT" sz="2800" dirty="0" smtClean="0">
                <a:solidFill>
                  <a:srgbClr val="FFFF00"/>
                </a:solidFill>
              </a:rPr>
              <a:t>frammentazione e </a:t>
            </a:r>
            <a:r>
              <a:rPr lang="it-IT" sz="2800" dirty="0">
                <a:solidFill>
                  <a:srgbClr val="FFFF00"/>
                </a:solidFill>
              </a:rPr>
              <a:t>della superficialità dove è vero non ciò che è vero, ma ciò che viene mostrato e </a:t>
            </a:r>
            <a:r>
              <a:rPr lang="it-IT" sz="2800" dirty="0" smtClean="0">
                <a:solidFill>
                  <a:srgbClr val="FFFF00"/>
                </a:solidFill>
              </a:rPr>
              <a:t>appare </a:t>
            </a:r>
            <a:r>
              <a:rPr lang="it-IT" sz="2800" dirty="0">
                <a:solidFill>
                  <a:srgbClr val="FFFF00"/>
                </a:solidFill>
              </a:rPr>
              <a:t>attraverso i media, soprattutto </a:t>
            </a:r>
            <a:r>
              <a:rPr lang="it-IT" sz="2800" dirty="0" smtClean="0">
                <a:solidFill>
                  <a:srgbClr val="FFFF00"/>
                </a:solidFill>
              </a:rPr>
              <a:t>in TV).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«</a:t>
            </a:r>
            <a:r>
              <a:rPr lang="it-IT" sz="2800" i="1" dirty="0" smtClean="0">
                <a:solidFill>
                  <a:schemeClr val="bg1"/>
                </a:solidFill>
              </a:rPr>
              <a:t>Tonnellate di catechesi </a:t>
            </a:r>
            <a:r>
              <a:rPr lang="it-IT" sz="2800" i="1" dirty="0">
                <a:solidFill>
                  <a:schemeClr val="bg1"/>
                </a:solidFill>
              </a:rPr>
              <a:t>fatte </a:t>
            </a:r>
            <a:r>
              <a:rPr lang="it-IT" sz="2800" i="1" dirty="0" smtClean="0">
                <a:solidFill>
                  <a:schemeClr val="bg1"/>
                </a:solidFill>
              </a:rPr>
              <a:t>e </a:t>
            </a:r>
            <a:r>
              <a:rPr lang="it-IT" sz="2800" i="1" dirty="0">
                <a:solidFill>
                  <a:schemeClr val="bg1"/>
                </a:solidFill>
              </a:rPr>
              <a:t>di etti di vita cristiana </a:t>
            </a:r>
            <a:r>
              <a:rPr lang="it-IT" sz="2800" i="1" dirty="0" smtClean="0">
                <a:solidFill>
                  <a:schemeClr val="bg1"/>
                </a:solidFill>
              </a:rPr>
              <a:t>raccolte</a:t>
            </a:r>
            <a:r>
              <a:rPr lang="it-IT" sz="2800" dirty="0" smtClean="0">
                <a:solidFill>
                  <a:schemeClr val="bg1"/>
                </a:solidFill>
              </a:rPr>
              <a:t>» (</a:t>
            </a:r>
            <a:r>
              <a:rPr lang="it-IT" sz="2800" dirty="0" err="1" smtClean="0">
                <a:solidFill>
                  <a:srgbClr val="FFFF00"/>
                </a:solidFill>
              </a:rPr>
              <a:t>Mons</a:t>
            </a:r>
            <a:r>
              <a:rPr lang="it-IT" sz="2800" dirty="0" smtClean="0">
                <a:solidFill>
                  <a:srgbClr val="FFFF00"/>
                </a:solidFill>
              </a:rPr>
              <a:t>. </a:t>
            </a:r>
            <a:r>
              <a:rPr lang="it-IT" sz="2800" dirty="0">
                <a:solidFill>
                  <a:srgbClr val="FFFF00"/>
                </a:solidFill>
              </a:rPr>
              <a:t>Tonino </a:t>
            </a:r>
            <a:r>
              <a:rPr lang="it-IT" sz="2800" dirty="0" smtClean="0">
                <a:solidFill>
                  <a:srgbClr val="FFFF00"/>
                </a:solidFill>
              </a:rPr>
              <a:t>Bello</a:t>
            </a:r>
            <a:r>
              <a:rPr lang="it-IT" sz="2800" dirty="0" smtClean="0">
                <a:solidFill>
                  <a:schemeClr val="bg1"/>
                </a:solidFill>
              </a:rPr>
              <a:t>). </a:t>
            </a:r>
            <a:endParaRPr lang="it-IT" sz="28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91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94" y="18658"/>
            <a:ext cx="5740310" cy="283427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773832"/>
            <a:ext cx="4330824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Obiettivo/Sfida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Trovare </a:t>
            </a:r>
            <a:r>
              <a:rPr lang="it-IT" dirty="0" smtClean="0">
                <a:solidFill>
                  <a:schemeClr val="bg1"/>
                </a:solidFill>
              </a:rPr>
              <a:t>originalità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per uscire da stile e toni </a:t>
            </a:r>
            <a:r>
              <a:rPr lang="it-IT" dirty="0" smtClean="0">
                <a:solidFill>
                  <a:srgbClr val="FFFF00"/>
                </a:solidFill>
              </a:rPr>
              <a:t>stantii </a:t>
            </a:r>
            <a:r>
              <a:rPr lang="it-IT" dirty="0">
                <a:solidFill>
                  <a:srgbClr val="FFFF00"/>
                </a:solidFill>
              </a:rPr>
              <a:t>e datati, </a:t>
            </a:r>
            <a:r>
              <a:rPr lang="it-IT" dirty="0" smtClean="0">
                <a:solidFill>
                  <a:srgbClr val="FFFF00"/>
                </a:solidFill>
              </a:rPr>
              <a:t>incapace </a:t>
            </a:r>
            <a:r>
              <a:rPr lang="it-IT" dirty="0">
                <a:solidFill>
                  <a:srgbClr val="FFFF00"/>
                </a:solidFill>
              </a:rPr>
              <a:t>di parlare con il linguaggio e i codici dei </a:t>
            </a:r>
            <a:r>
              <a:rPr lang="it-IT" dirty="0" smtClean="0">
                <a:solidFill>
                  <a:srgbClr val="FFFF00"/>
                </a:solidFill>
              </a:rPr>
              <a:t>ragazzi ai </a:t>
            </a:r>
            <a:r>
              <a:rPr lang="it-IT" dirty="0">
                <a:solidFill>
                  <a:srgbClr val="FFFF00"/>
                </a:solidFill>
              </a:rPr>
              <a:t>giovani stessi. Non è un problema di poco conto che </a:t>
            </a:r>
            <a:r>
              <a:rPr lang="it-IT" dirty="0" smtClean="0">
                <a:solidFill>
                  <a:srgbClr val="FFFF00"/>
                </a:solidFill>
              </a:rPr>
              <a:t>si </a:t>
            </a:r>
            <a:r>
              <a:rPr lang="it-IT" dirty="0">
                <a:solidFill>
                  <a:srgbClr val="FFFF00"/>
                </a:solidFill>
              </a:rPr>
              <a:t>risolve </a:t>
            </a:r>
            <a:r>
              <a:rPr lang="it-IT" dirty="0" smtClean="0">
                <a:solidFill>
                  <a:srgbClr val="FFFF00"/>
                </a:solidFill>
              </a:rPr>
              <a:t>con una catechesi </a:t>
            </a:r>
            <a:r>
              <a:rPr lang="it-IT" dirty="0">
                <a:solidFill>
                  <a:srgbClr val="FFFF00"/>
                </a:solidFill>
              </a:rPr>
              <a:t>più "</a:t>
            </a:r>
            <a:r>
              <a:rPr lang="it-IT" i="1" dirty="0">
                <a:solidFill>
                  <a:srgbClr val="FFFF00"/>
                </a:solidFill>
              </a:rPr>
              <a:t>up to date</a:t>
            </a:r>
            <a:r>
              <a:rPr lang="it-IT" dirty="0">
                <a:solidFill>
                  <a:srgbClr val="FFFF00"/>
                </a:solidFill>
              </a:rPr>
              <a:t>", </a:t>
            </a:r>
            <a:r>
              <a:rPr lang="it-IT" dirty="0" smtClean="0">
                <a:solidFill>
                  <a:srgbClr val="FFFF00"/>
                </a:solidFill>
              </a:rPr>
              <a:t>ma </a:t>
            </a:r>
            <a:r>
              <a:rPr lang="it-IT" dirty="0">
                <a:solidFill>
                  <a:schemeClr val="bg1"/>
                </a:solidFill>
              </a:rPr>
              <a:t>una vera e propria </a:t>
            </a:r>
            <a:r>
              <a:rPr lang="it-IT" dirty="0" smtClean="0">
                <a:solidFill>
                  <a:schemeClr val="bg1"/>
                </a:solidFill>
              </a:rPr>
              <a:t>forma di Nuova Evangelizzazione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e </a:t>
            </a:r>
            <a:r>
              <a:rPr lang="it-IT" dirty="0" smtClean="0">
                <a:solidFill>
                  <a:srgbClr val="FFFF00"/>
                </a:solidFill>
              </a:rPr>
              <a:t>inculturazione </a:t>
            </a:r>
            <a:r>
              <a:rPr lang="it-IT" dirty="0">
                <a:solidFill>
                  <a:srgbClr val="FFFF00"/>
                </a:solidFill>
              </a:rPr>
              <a:t>del Vangelo.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43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0"/>
            <a:ext cx="3428981" cy="24928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3424" y="341784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Per </a:t>
            </a:r>
            <a:r>
              <a:rPr lang="it-IT" dirty="0">
                <a:solidFill>
                  <a:schemeClr val="bg1"/>
                </a:solidFill>
              </a:rPr>
              <a:t>una </a:t>
            </a:r>
            <a:r>
              <a:rPr lang="it-IT" dirty="0" smtClean="0">
                <a:solidFill>
                  <a:schemeClr val="bg1"/>
                </a:solidFill>
              </a:rPr>
              <a:t>e </a:t>
            </a:r>
            <a:r>
              <a:rPr lang="it-IT" dirty="0" smtClean="0">
                <a:solidFill>
                  <a:schemeClr val="bg1"/>
                </a:solidFill>
              </a:rPr>
              <a:t>pastorale rinnovata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Alcune indicazioni metodologiche:</a:t>
            </a:r>
            <a:r>
              <a:rPr lang="it-IT" sz="3600" dirty="0">
                <a:solidFill>
                  <a:srgbClr val="FFFF00"/>
                </a:solidFill>
              </a:rPr>
              <a:t> 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420888"/>
            <a:ext cx="8928992" cy="4320480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it-IT" dirty="0" smtClean="0">
                <a:solidFill>
                  <a:srgbClr val="FFFF00"/>
                </a:solidFill>
              </a:rPr>
              <a:t>*apertura </a:t>
            </a:r>
            <a:r>
              <a:rPr lang="it-IT" dirty="0">
                <a:solidFill>
                  <a:srgbClr val="FFFF00"/>
                </a:solidFill>
              </a:rPr>
              <a:t>intelligente ai nuovi linguaggi;</a:t>
            </a:r>
          </a:p>
          <a:p>
            <a:pPr marL="0" indent="0" algn="r">
              <a:buNone/>
            </a:pPr>
            <a:r>
              <a:rPr lang="it-IT" dirty="0" smtClean="0">
                <a:solidFill>
                  <a:srgbClr val="FFFF00"/>
                </a:solidFill>
              </a:rPr>
              <a:t>*comunicazione </a:t>
            </a:r>
            <a:r>
              <a:rPr lang="it-IT" dirty="0">
                <a:solidFill>
                  <a:srgbClr val="FFFF00"/>
                </a:solidFill>
              </a:rPr>
              <a:t>del </a:t>
            </a:r>
            <a:r>
              <a:rPr lang="it-IT" dirty="0" smtClean="0">
                <a:solidFill>
                  <a:srgbClr val="FFFF00"/>
                </a:solidFill>
              </a:rPr>
              <a:t>Vangelo </a:t>
            </a:r>
            <a:r>
              <a:rPr lang="it-IT" dirty="0" smtClean="0">
                <a:solidFill>
                  <a:srgbClr val="FFFF00"/>
                </a:solidFill>
              </a:rPr>
              <a:t>con </a:t>
            </a:r>
            <a:r>
              <a:rPr lang="it-IT" dirty="0">
                <a:solidFill>
                  <a:srgbClr val="FFFF00"/>
                </a:solidFill>
              </a:rPr>
              <a:t>codici </a:t>
            </a:r>
            <a:r>
              <a:rPr lang="it-IT" dirty="0" smtClean="0">
                <a:solidFill>
                  <a:srgbClr val="FFFF00"/>
                </a:solidFill>
              </a:rPr>
              <a:t>a </a:t>
            </a:r>
            <a:r>
              <a:rPr lang="it-IT" dirty="0">
                <a:solidFill>
                  <a:srgbClr val="FFFF00"/>
                </a:solidFill>
              </a:rPr>
              <a:t>misura di ragazzi; 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it-IT" dirty="0" smtClean="0">
                <a:solidFill>
                  <a:srgbClr val="FFFF00"/>
                </a:solidFill>
              </a:rPr>
              <a:t>*</a:t>
            </a:r>
            <a:r>
              <a:rPr lang="it-IT" dirty="0" smtClean="0">
                <a:solidFill>
                  <a:srgbClr val="FFFF00"/>
                </a:solidFill>
              </a:rPr>
              <a:t>valorizzazione del </a:t>
            </a:r>
            <a:r>
              <a:rPr lang="it-IT" dirty="0" smtClean="0">
                <a:solidFill>
                  <a:srgbClr val="FFFF00"/>
                </a:solidFill>
              </a:rPr>
              <a:t>rapporto tra parola scritta, annunciata e trasmessa;</a:t>
            </a:r>
          </a:p>
          <a:p>
            <a:pPr marL="0" indent="0" algn="r">
              <a:buNone/>
            </a:pPr>
            <a:r>
              <a:rPr lang="it-IT" dirty="0" smtClean="0">
                <a:solidFill>
                  <a:srgbClr val="FFFF00"/>
                </a:solidFill>
              </a:rPr>
              <a:t>*proposte </a:t>
            </a:r>
            <a:r>
              <a:rPr lang="it-IT" dirty="0">
                <a:solidFill>
                  <a:srgbClr val="FFFF00"/>
                </a:solidFill>
              </a:rPr>
              <a:t>metodologiche e </a:t>
            </a:r>
            <a:r>
              <a:rPr lang="it-IT" dirty="0" smtClean="0">
                <a:solidFill>
                  <a:srgbClr val="FFFF00"/>
                </a:solidFill>
              </a:rPr>
              <a:t>testimonianze personali;</a:t>
            </a:r>
          </a:p>
          <a:p>
            <a:pPr marL="0" indent="0" algn="r">
              <a:buNone/>
            </a:pPr>
            <a:r>
              <a:rPr lang="it-IT" dirty="0">
                <a:solidFill>
                  <a:srgbClr val="FFFF00"/>
                </a:solidFill>
              </a:rPr>
              <a:t>*</a:t>
            </a:r>
            <a:r>
              <a:rPr lang="it-IT" dirty="0" smtClean="0">
                <a:solidFill>
                  <a:srgbClr val="FFFF00"/>
                </a:solidFill>
              </a:rPr>
              <a:t>linguaggi e strumenti sintonizzati sulle </a:t>
            </a:r>
            <a:r>
              <a:rPr lang="it-IT" dirty="0">
                <a:solidFill>
                  <a:srgbClr val="FFFF00"/>
                </a:solidFill>
              </a:rPr>
              <a:t>effettive capacità di comprensione dei ragazzi strutturalmente freddi verso </a:t>
            </a:r>
            <a:r>
              <a:rPr lang="it-IT" dirty="0" smtClean="0">
                <a:solidFill>
                  <a:srgbClr val="FFFF00"/>
                </a:solidFill>
              </a:rPr>
              <a:t>i </a:t>
            </a:r>
            <a:r>
              <a:rPr lang="it-IT" dirty="0">
                <a:solidFill>
                  <a:srgbClr val="FFFF00"/>
                </a:solidFill>
              </a:rPr>
              <a:t>discorsi dottrinali, moralistici e </a:t>
            </a:r>
            <a:r>
              <a:rPr lang="it-IT" dirty="0" smtClean="0">
                <a:solidFill>
                  <a:srgbClr val="FFFF00"/>
                </a:solidFill>
              </a:rPr>
              <a:t>verbosi;</a:t>
            </a:r>
            <a:endParaRPr lang="it-IT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it-IT" dirty="0" smtClean="0">
                <a:solidFill>
                  <a:srgbClr val="FFFF00"/>
                </a:solidFill>
              </a:rPr>
              <a:t>*produzione </a:t>
            </a:r>
            <a:r>
              <a:rPr lang="it-IT" dirty="0">
                <a:solidFill>
                  <a:srgbClr val="FFFF00"/>
                </a:solidFill>
              </a:rPr>
              <a:t>di </a:t>
            </a:r>
            <a:r>
              <a:rPr lang="it-IT" i="1" dirty="0" smtClean="0">
                <a:solidFill>
                  <a:srgbClr val="FFFF00"/>
                </a:solidFill>
              </a:rPr>
              <a:t>formati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che </a:t>
            </a:r>
            <a:r>
              <a:rPr lang="it-IT" dirty="0" smtClean="0">
                <a:solidFill>
                  <a:srgbClr val="FFFF00"/>
                </a:solidFill>
              </a:rPr>
              <a:t>presentino </a:t>
            </a:r>
            <a:r>
              <a:rPr lang="it-IT" dirty="0">
                <a:solidFill>
                  <a:srgbClr val="FFFF00"/>
                </a:solidFill>
              </a:rPr>
              <a:t>il messaggio di ieri con la sensibilità educativa e la comunicatività di </a:t>
            </a:r>
            <a:r>
              <a:rPr lang="it-IT" dirty="0" smtClean="0">
                <a:solidFill>
                  <a:srgbClr val="FFFF00"/>
                </a:solidFill>
              </a:rPr>
              <a:t>oggi.</a:t>
            </a:r>
            <a:endParaRPr lang="it-IT" dirty="0">
              <a:solidFill>
                <a:srgbClr val="FFFF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76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3429000"/>
            <a:ext cx="8784976" cy="32403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«la </a:t>
            </a:r>
            <a:r>
              <a:rPr lang="it-IT" sz="2800" dirty="0">
                <a:solidFill>
                  <a:srgbClr val="FFFF00"/>
                </a:solidFill>
              </a:rPr>
              <a:t>verità-esperienza cristiana (</a:t>
            </a:r>
            <a:r>
              <a:rPr lang="it-IT" sz="2800" dirty="0">
                <a:solidFill>
                  <a:schemeClr val="bg1"/>
                </a:solidFill>
              </a:rPr>
              <a:t>messaggio</a:t>
            </a:r>
            <a:r>
              <a:rPr lang="it-IT" sz="2800" dirty="0">
                <a:solidFill>
                  <a:srgbClr val="FFFF00"/>
                </a:solidFill>
              </a:rPr>
              <a:t>) </a:t>
            </a:r>
            <a:endParaRPr lang="it-IT" sz="2800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comunicata </a:t>
            </a:r>
            <a:r>
              <a:rPr lang="it-IT" sz="2800" dirty="0">
                <a:solidFill>
                  <a:srgbClr val="FFFF00"/>
                </a:solidFill>
              </a:rPr>
              <a:t>dalla Chiesa (</a:t>
            </a:r>
            <a:r>
              <a:rPr lang="it-IT" sz="2800" dirty="0">
                <a:solidFill>
                  <a:schemeClr val="bg1"/>
                </a:solidFill>
              </a:rPr>
              <a:t>emittente, attraverso i catechisti</a:t>
            </a:r>
            <a:r>
              <a:rPr lang="it-IT" sz="2800" dirty="0">
                <a:solidFill>
                  <a:srgbClr val="FFFF00"/>
                </a:solidFill>
              </a:rPr>
              <a:t>) </a:t>
            </a:r>
            <a:endParaRPr lang="it-IT" sz="2800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con </a:t>
            </a:r>
            <a:r>
              <a:rPr lang="it-IT" sz="2800" dirty="0">
                <a:solidFill>
                  <a:srgbClr val="FFFF00"/>
                </a:solidFill>
              </a:rPr>
              <a:t>parole-codici (</a:t>
            </a:r>
            <a:r>
              <a:rPr lang="it-IT" sz="2800" dirty="0">
                <a:solidFill>
                  <a:schemeClr val="bg1"/>
                </a:solidFill>
              </a:rPr>
              <a:t>catechesi</a:t>
            </a:r>
            <a:r>
              <a:rPr lang="it-IT" sz="2800" dirty="0">
                <a:solidFill>
                  <a:srgbClr val="FFFF00"/>
                </a:solidFill>
              </a:rPr>
              <a:t>) </a:t>
            </a:r>
            <a:endParaRPr lang="it-IT" sz="2800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con </a:t>
            </a:r>
            <a:r>
              <a:rPr lang="it-IT" sz="2800" dirty="0">
                <a:solidFill>
                  <a:srgbClr val="FFFF00"/>
                </a:solidFill>
              </a:rPr>
              <a:t>la vita (</a:t>
            </a:r>
            <a:r>
              <a:rPr lang="it-IT" sz="2800" dirty="0">
                <a:solidFill>
                  <a:schemeClr val="bg1"/>
                </a:solidFill>
              </a:rPr>
              <a:t>testimonianza</a:t>
            </a:r>
            <a:r>
              <a:rPr lang="it-IT" sz="2800" dirty="0">
                <a:solidFill>
                  <a:srgbClr val="FFFF00"/>
                </a:solidFill>
              </a:rPr>
              <a:t>) </a:t>
            </a:r>
            <a:endParaRPr lang="it-IT" sz="2800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dentro </a:t>
            </a:r>
            <a:r>
              <a:rPr lang="it-IT" sz="2800" dirty="0">
                <a:solidFill>
                  <a:srgbClr val="FFFF00"/>
                </a:solidFill>
              </a:rPr>
              <a:t>una determinata cultura (</a:t>
            </a:r>
            <a:r>
              <a:rPr lang="it-IT" sz="2800" dirty="0">
                <a:solidFill>
                  <a:schemeClr val="bg1"/>
                </a:solidFill>
              </a:rPr>
              <a:t>il contesto </a:t>
            </a:r>
            <a:r>
              <a:rPr lang="it-IT" sz="2800" dirty="0" smtClean="0">
                <a:solidFill>
                  <a:schemeClr val="bg1"/>
                </a:solidFill>
              </a:rPr>
              <a:t>attuale</a:t>
            </a:r>
            <a:r>
              <a:rPr lang="it-IT" sz="2800" dirty="0" smtClean="0">
                <a:solidFill>
                  <a:srgbClr val="FFFF00"/>
                </a:solidFill>
              </a:rPr>
              <a:t>)</a:t>
            </a:r>
          </a:p>
          <a:p>
            <a:pPr marL="0" indent="0" algn="r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ai </a:t>
            </a:r>
            <a:r>
              <a:rPr lang="it-IT" sz="2800" dirty="0">
                <a:solidFill>
                  <a:srgbClr val="FFFF00"/>
                </a:solidFill>
              </a:rPr>
              <a:t>preadolescenti (</a:t>
            </a:r>
            <a:r>
              <a:rPr lang="it-IT" sz="2800" dirty="0">
                <a:solidFill>
                  <a:schemeClr val="bg1"/>
                </a:solidFill>
              </a:rPr>
              <a:t>riceventi, destinatari del messaggio</a:t>
            </a:r>
            <a:r>
              <a:rPr lang="it-IT" sz="2800" dirty="0" smtClean="0">
                <a:solidFill>
                  <a:srgbClr val="FFFF00"/>
                </a:solidFill>
              </a:rPr>
              <a:t>)»</a:t>
            </a:r>
            <a:endParaRPr lang="it-IT" sz="2800" dirty="0">
              <a:solidFill>
                <a:srgbClr val="FFFF00"/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" y="11966"/>
            <a:ext cx="2661798" cy="348904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3808" y="1412776"/>
            <a:ext cx="6120680" cy="1152128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Da </a:t>
            </a:r>
            <a:r>
              <a:rPr lang="it-IT" sz="4000" dirty="0">
                <a:solidFill>
                  <a:schemeClr val="bg1"/>
                </a:solidFill>
              </a:rPr>
              <a:t>uno schema </a:t>
            </a:r>
            <a:r>
              <a:rPr lang="it-IT" sz="4000" dirty="0" smtClean="0">
                <a:solidFill>
                  <a:schemeClr val="bg1"/>
                </a:solidFill>
              </a:rPr>
              <a:t>tradizionale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1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Elementi </a:t>
            </a:r>
            <a:r>
              <a:rPr lang="it-IT" sz="3600" dirty="0">
                <a:solidFill>
                  <a:srgbClr val="FFFF00"/>
                </a:solidFill>
              </a:rPr>
              <a:t>che contribuiscono alla crisi del modello pedagogico dell'iniziazione cristiana: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Non </a:t>
            </a:r>
            <a:r>
              <a:rPr lang="it-IT" sz="2400" dirty="0">
                <a:solidFill>
                  <a:schemeClr val="bg1"/>
                </a:solidFill>
              </a:rPr>
              <a:t>tener conto della cultura di libertà in cui viviamo; 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Spostamento della socializzazione dalle </a:t>
            </a:r>
            <a:r>
              <a:rPr lang="it-IT" sz="2400" dirty="0">
                <a:solidFill>
                  <a:schemeClr val="bg1"/>
                </a:solidFill>
              </a:rPr>
              <a:t>agenzie tradizionali (parrocchia, famiglia, scuola) alle deboli </a:t>
            </a:r>
            <a:r>
              <a:rPr lang="it-IT" sz="2400" dirty="0" smtClean="0">
                <a:solidFill>
                  <a:schemeClr val="bg1"/>
                </a:solidFill>
              </a:rPr>
              <a:t>(media</a:t>
            </a:r>
            <a:r>
              <a:rPr lang="it-IT" sz="2400" dirty="0">
                <a:solidFill>
                  <a:schemeClr val="bg1"/>
                </a:solidFill>
              </a:rPr>
              <a:t>, gruppi, </a:t>
            </a:r>
            <a:r>
              <a:rPr lang="it-IT" sz="2400" dirty="0" smtClean="0">
                <a:solidFill>
                  <a:schemeClr val="bg1"/>
                </a:solidFill>
              </a:rPr>
              <a:t>non-luoghi</a:t>
            </a:r>
            <a:r>
              <a:rPr lang="it-IT" sz="2400" dirty="0">
                <a:solidFill>
                  <a:schemeClr val="bg1"/>
                </a:solidFill>
              </a:rPr>
              <a:t>); 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sz="2400" dirty="0">
                <a:solidFill>
                  <a:schemeClr val="bg1"/>
                </a:solidFill>
              </a:rPr>
              <a:t>Coinvolgimento ridotto al solo tempo catechistico e non al resto della vita; 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Importanza data più al tempo di apprendimento della fede </a:t>
            </a:r>
            <a:r>
              <a:rPr lang="it-IT" sz="2400" dirty="0">
                <a:solidFill>
                  <a:schemeClr val="bg1"/>
                </a:solidFill>
              </a:rPr>
              <a:t>cristiana </a:t>
            </a:r>
            <a:r>
              <a:rPr lang="it-IT" sz="2400" dirty="0" smtClean="0">
                <a:solidFill>
                  <a:schemeClr val="bg1"/>
                </a:solidFill>
              </a:rPr>
              <a:t>che a quello </a:t>
            </a:r>
            <a:r>
              <a:rPr lang="it-IT" sz="2400" dirty="0">
                <a:solidFill>
                  <a:schemeClr val="bg1"/>
                </a:solidFill>
              </a:rPr>
              <a:t>necessario per </a:t>
            </a:r>
            <a:r>
              <a:rPr lang="it-IT" sz="2400" dirty="0" smtClean="0">
                <a:solidFill>
                  <a:schemeClr val="bg1"/>
                </a:solidFill>
              </a:rPr>
              <a:t>entusiasmarli </a:t>
            </a:r>
            <a:r>
              <a:rPr lang="it-IT" sz="2400" dirty="0">
                <a:solidFill>
                  <a:schemeClr val="bg1"/>
                </a:solidFill>
              </a:rPr>
              <a:t>alla vita </a:t>
            </a:r>
            <a:r>
              <a:rPr lang="it-IT" sz="2400" dirty="0" smtClean="0">
                <a:solidFill>
                  <a:schemeClr val="bg1"/>
                </a:solidFill>
              </a:rPr>
              <a:t>cristiana.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FFFF00"/>
                </a:solidFill>
              </a:rPr>
              <a:t>(</a:t>
            </a:r>
            <a:r>
              <a:rPr lang="it-IT" sz="2000" dirty="0" smtClean="0">
                <a:solidFill>
                  <a:srgbClr val="FFFF00"/>
                </a:solidFill>
              </a:rPr>
              <a:t>Luciano </a:t>
            </a:r>
            <a:r>
              <a:rPr lang="it-IT" sz="2000" dirty="0" err="1" smtClean="0">
                <a:solidFill>
                  <a:srgbClr val="FFFF00"/>
                </a:solidFill>
              </a:rPr>
              <a:t>Meddi</a:t>
            </a:r>
            <a:r>
              <a:rPr lang="it-IT" sz="2000" dirty="0" smtClean="0">
                <a:solidFill>
                  <a:srgbClr val="FFFF00"/>
                </a:solidFill>
              </a:rPr>
              <a:t>: </a:t>
            </a:r>
            <a:r>
              <a:rPr lang="it-IT" sz="2000" i="1" dirty="0" smtClean="0">
                <a:solidFill>
                  <a:srgbClr val="FFFF00"/>
                </a:solidFill>
              </a:rPr>
              <a:t>L'itinerario </a:t>
            </a:r>
            <a:r>
              <a:rPr lang="it-IT" sz="2000" i="1" dirty="0">
                <a:solidFill>
                  <a:srgbClr val="FFFF00"/>
                </a:solidFill>
              </a:rPr>
              <a:t>formativo 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2000" i="1" dirty="0" smtClean="0">
                <a:solidFill>
                  <a:srgbClr val="FFFF00"/>
                </a:solidFill>
              </a:rPr>
              <a:t>per </a:t>
            </a:r>
            <a:r>
              <a:rPr lang="it-IT" sz="2000" i="1" dirty="0">
                <a:solidFill>
                  <a:srgbClr val="FFFF00"/>
                </a:solidFill>
              </a:rPr>
              <a:t>l'iniziazione cristiana dei ragazzi</a:t>
            </a:r>
            <a:r>
              <a:rPr lang="it-IT" sz="2000" dirty="0">
                <a:solidFill>
                  <a:srgbClr val="FFFF00"/>
                </a:solidFill>
              </a:rPr>
              <a:t>) 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88863"/>
            <a:ext cx="2700792" cy="19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6"/>
            <a:ext cx="4706486" cy="196103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13792"/>
            <a:ext cx="44748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a uno più interattivo 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e </a:t>
            </a:r>
            <a:r>
              <a:rPr lang="it-IT" dirty="0" smtClean="0">
                <a:solidFill>
                  <a:schemeClr val="bg1"/>
                </a:solidFill>
              </a:rPr>
              <a:t>multimediale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392288"/>
            <a:ext cx="8640960" cy="41330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100" dirty="0" smtClean="0">
                <a:solidFill>
                  <a:srgbClr val="FFFF00"/>
                </a:solidFill>
              </a:rPr>
              <a:t>«La </a:t>
            </a:r>
            <a:r>
              <a:rPr lang="it-IT" sz="3100" dirty="0">
                <a:solidFill>
                  <a:srgbClr val="FFFF00"/>
                </a:solidFill>
              </a:rPr>
              <a:t>Chiesa (</a:t>
            </a:r>
            <a:r>
              <a:rPr lang="it-IT" sz="3100" dirty="0">
                <a:solidFill>
                  <a:schemeClr val="bg1"/>
                </a:solidFill>
              </a:rPr>
              <a:t>catechisti come emittenti</a:t>
            </a:r>
            <a:r>
              <a:rPr lang="it-IT" sz="3100" dirty="0">
                <a:solidFill>
                  <a:srgbClr val="FFFF00"/>
                </a:solidFill>
              </a:rPr>
              <a:t>) </a:t>
            </a:r>
            <a:endParaRPr lang="it-IT" sz="31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100" dirty="0" smtClean="0">
                <a:solidFill>
                  <a:srgbClr val="FFFF00"/>
                </a:solidFill>
              </a:rPr>
              <a:t>in </a:t>
            </a:r>
            <a:r>
              <a:rPr lang="it-IT" sz="3100" dirty="0">
                <a:solidFill>
                  <a:srgbClr val="FFFF00"/>
                </a:solidFill>
              </a:rPr>
              <a:t>ascolto della cultura mediatica (</a:t>
            </a:r>
            <a:r>
              <a:rPr lang="it-IT" sz="3100" dirty="0">
                <a:solidFill>
                  <a:schemeClr val="bg1"/>
                </a:solidFill>
              </a:rPr>
              <a:t>contesto </a:t>
            </a:r>
            <a:r>
              <a:rPr lang="it-IT" sz="3100" dirty="0" smtClean="0">
                <a:solidFill>
                  <a:schemeClr val="bg1"/>
                </a:solidFill>
              </a:rPr>
              <a:t>mass-mediale</a:t>
            </a:r>
            <a:r>
              <a:rPr lang="it-IT" sz="3100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it-IT" sz="3100" dirty="0" smtClean="0">
                <a:solidFill>
                  <a:srgbClr val="FFFF00"/>
                </a:solidFill>
              </a:rPr>
              <a:t>nell'intercettazione </a:t>
            </a:r>
            <a:r>
              <a:rPr lang="it-IT" sz="3100" dirty="0">
                <a:solidFill>
                  <a:srgbClr val="FFFF00"/>
                </a:solidFill>
              </a:rPr>
              <a:t>dei preadolescenti (</a:t>
            </a:r>
            <a:r>
              <a:rPr lang="it-IT" sz="3100" dirty="0" smtClean="0">
                <a:solidFill>
                  <a:schemeClr val="bg1"/>
                </a:solidFill>
              </a:rPr>
              <a:t>riceventi/emittenti</a:t>
            </a:r>
            <a:r>
              <a:rPr lang="it-IT" sz="3100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it-IT" sz="3100" dirty="0" smtClean="0">
                <a:solidFill>
                  <a:srgbClr val="FFFF00"/>
                </a:solidFill>
              </a:rPr>
              <a:t>nei </a:t>
            </a:r>
            <a:r>
              <a:rPr lang="it-IT" sz="3100" dirty="0">
                <a:solidFill>
                  <a:srgbClr val="FFFF00"/>
                </a:solidFill>
              </a:rPr>
              <a:t>loro stili di </a:t>
            </a:r>
            <a:r>
              <a:rPr lang="it-IT" sz="3100" dirty="0" smtClean="0">
                <a:solidFill>
                  <a:srgbClr val="FFFF00"/>
                </a:solidFill>
              </a:rPr>
              <a:t>vita, riformula </a:t>
            </a:r>
            <a:r>
              <a:rPr lang="it-IT" sz="3100" dirty="0">
                <a:solidFill>
                  <a:srgbClr val="FFFF00"/>
                </a:solidFill>
              </a:rPr>
              <a:t>il processo comunicativo dell'annuncio evangelico (</a:t>
            </a:r>
            <a:r>
              <a:rPr lang="it-IT" sz="3100" dirty="0" smtClean="0">
                <a:solidFill>
                  <a:schemeClr val="bg1"/>
                </a:solidFill>
              </a:rPr>
              <a:t>messaggio</a:t>
            </a:r>
            <a:r>
              <a:rPr lang="it-IT" sz="3100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it-IT" sz="3100" dirty="0" smtClean="0">
                <a:solidFill>
                  <a:srgbClr val="FFFF00"/>
                </a:solidFill>
              </a:rPr>
              <a:t>formalizzato </a:t>
            </a:r>
            <a:r>
              <a:rPr lang="it-IT" sz="3100" dirty="0">
                <a:solidFill>
                  <a:srgbClr val="FFFF00"/>
                </a:solidFill>
              </a:rPr>
              <a:t>nel codice linguistico più idoneo alla loro capacità di </a:t>
            </a:r>
            <a:r>
              <a:rPr lang="it-IT" sz="3100" i="1" dirty="0" smtClean="0">
                <a:solidFill>
                  <a:srgbClr val="FFFF00"/>
                </a:solidFill>
              </a:rPr>
              <a:t>ricezione </a:t>
            </a:r>
            <a:r>
              <a:rPr lang="it-IT" sz="3100" dirty="0" smtClean="0">
                <a:solidFill>
                  <a:srgbClr val="FFFF00"/>
                </a:solidFill>
              </a:rPr>
              <a:t>(</a:t>
            </a:r>
            <a:r>
              <a:rPr lang="it-IT" sz="3100" dirty="0" smtClean="0">
                <a:solidFill>
                  <a:schemeClr val="bg1"/>
                </a:solidFill>
              </a:rPr>
              <a:t>codici 2.0, multimediali</a:t>
            </a:r>
            <a:r>
              <a:rPr lang="it-IT" sz="3100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it-IT" sz="3100" dirty="0" smtClean="0">
                <a:solidFill>
                  <a:srgbClr val="FFFF00"/>
                </a:solidFill>
              </a:rPr>
              <a:t>ricreando </a:t>
            </a:r>
            <a:r>
              <a:rPr lang="it-IT" sz="3100" dirty="0">
                <a:solidFill>
                  <a:srgbClr val="FFFF00"/>
                </a:solidFill>
              </a:rPr>
              <a:t>un contesto ricco di proposte dentro la comunità e in collegamento con le agenzie educative (</a:t>
            </a:r>
            <a:r>
              <a:rPr lang="it-IT" sz="3100" dirty="0">
                <a:solidFill>
                  <a:schemeClr val="bg1"/>
                </a:solidFill>
              </a:rPr>
              <a:t>famiglia, scuola, gruppo, mass-media</a:t>
            </a:r>
            <a:r>
              <a:rPr lang="it-IT" sz="3100" dirty="0" smtClean="0">
                <a:solidFill>
                  <a:schemeClr val="bg1"/>
                </a:solidFill>
              </a:rPr>
              <a:t>…</a:t>
            </a:r>
            <a:r>
              <a:rPr lang="it-IT" sz="3100" dirty="0" smtClean="0">
                <a:solidFill>
                  <a:srgbClr val="FFFF00"/>
                </a:solidFill>
              </a:rPr>
              <a:t>)» </a:t>
            </a:r>
            <a:r>
              <a:rPr lang="it-IT" sz="2100" dirty="0" smtClean="0">
                <a:solidFill>
                  <a:schemeClr val="bg1"/>
                </a:solidFill>
              </a:rPr>
              <a:t>(Schema proposto da Valerio Bocci</a:t>
            </a:r>
            <a:r>
              <a:rPr lang="it-IT" sz="2100" dirty="0" smtClean="0">
                <a:solidFill>
                  <a:schemeClr val="bg1"/>
                </a:solidFill>
              </a:rPr>
              <a:t>).</a:t>
            </a:r>
            <a:endParaRPr lang="it-IT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81" y="4077072"/>
            <a:ext cx="6475475" cy="2373759"/>
          </a:xfrm>
        </p:spPr>
      </p:pic>
      <p:sp>
        <p:nvSpPr>
          <p:cNvPr id="5" name="CasellaDiTesto 4"/>
          <p:cNvSpPr txBox="1"/>
          <p:nvPr/>
        </p:nvSpPr>
        <p:spPr>
          <a:xfrm>
            <a:off x="5945397" y="5027692"/>
            <a:ext cx="24128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latin typeface="Chiller" panose="04020404031007020602" pitchFamily="82" charset="0"/>
              </a:rPr>
              <a:t>Grazie</a:t>
            </a:r>
            <a:endParaRPr lang="it-IT" sz="96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latin typeface="Chiller" panose="04020404031007020602" pitchFamily="82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332656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00"/>
                </a:solidFill>
              </a:rPr>
              <a:t>I giovani &gt; </a:t>
            </a:r>
            <a:r>
              <a:rPr lang="it-IT" sz="3200" i="1" dirty="0" smtClean="0">
                <a:solidFill>
                  <a:schemeClr val="bg1"/>
                </a:solidFill>
              </a:rPr>
              <a:t>terreno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smtClean="0">
                <a:solidFill>
                  <a:srgbClr val="FFFF00"/>
                </a:solidFill>
              </a:rPr>
              <a:t>dove gettare il seme del Vangelo e farlo </a:t>
            </a:r>
            <a:r>
              <a:rPr lang="it-IT" sz="3200" dirty="0" smtClean="0">
                <a:solidFill>
                  <a:srgbClr val="FFFF00"/>
                </a:solidFill>
              </a:rPr>
              <a:t>crescere 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7569" y="1552724"/>
            <a:ext cx="7956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La parabola del seminatore ci parla di varietà di «terreno». 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Personalizzare la semina vuol dire 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tenere conto della «</a:t>
            </a:r>
            <a:r>
              <a:rPr lang="it-IT" sz="2400" dirty="0" smtClean="0">
                <a:solidFill>
                  <a:schemeClr val="bg1"/>
                </a:solidFill>
              </a:rPr>
              <a:t>varietà di terreno che è ogni giovane</a:t>
            </a:r>
            <a:r>
              <a:rPr lang="it-IT" sz="2400" dirty="0" smtClean="0">
                <a:solidFill>
                  <a:srgbClr val="FFFF00"/>
                </a:solidFill>
              </a:rPr>
              <a:t>».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Bisogna avere la carità paziente del contadino, 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la </a:t>
            </a:r>
            <a:r>
              <a:rPr lang="it-IT" sz="2400" dirty="0" smtClean="0">
                <a:solidFill>
                  <a:srgbClr val="FFFF00"/>
                </a:solidFill>
              </a:rPr>
              <a:t>speranza di frutti abbondanti 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e la fede nell’azione della Grazia.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Ci vuole ben </a:t>
            </a:r>
            <a:r>
              <a:rPr lang="it-IT" dirty="0" smtClean="0">
                <a:solidFill>
                  <a:schemeClr val="bg1"/>
                </a:solidFill>
              </a:rPr>
              <a:t>altro!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4045"/>
            <a:ext cx="8229600" cy="392129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it-IT" dirty="0">
                <a:solidFill>
                  <a:srgbClr val="FFFF00"/>
                </a:solidFill>
              </a:rPr>
              <a:t>Testimoni credenti e </a:t>
            </a:r>
            <a:r>
              <a:rPr lang="it-IT" dirty="0" smtClean="0">
                <a:solidFill>
                  <a:srgbClr val="FFFF00"/>
                </a:solidFill>
              </a:rPr>
              <a:t>credibili, capaci </a:t>
            </a:r>
            <a:r>
              <a:rPr lang="it-IT" dirty="0">
                <a:solidFill>
                  <a:srgbClr val="FFFF00"/>
                </a:solidFill>
              </a:rPr>
              <a:t>di dare ragione della propria </a:t>
            </a:r>
            <a:r>
              <a:rPr lang="it-IT" dirty="0" smtClean="0">
                <a:solidFill>
                  <a:srgbClr val="FFFF00"/>
                </a:solidFill>
              </a:rPr>
              <a:t>fede </a:t>
            </a:r>
            <a:endParaRPr lang="it-IT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FF00"/>
                </a:solidFill>
              </a:rPr>
              <a:t>Nuova sensibilità: </a:t>
            </a:r>
            <a:r>
              <a:rPr lang="it-IT" dirty="0">
                <a:solidFill>
                  <a:srgbClr val="FFFF00"/>
                </a:solidFill>
              </a:rPr>
              <a:t>non bei cartelloni, ma linguaggi al passo coi tempi e le </a:t>
            </a:r>
            <a:r>
              <a:rPr lang="it-IT" dirty="0" smtClean="0">
                <a:solidFill>
                  <a:srgbClr val="FFFF00"/>
                </a:solidFill>
              </a:rPr>
              <a:t>sensibilità!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FF00"/>
                </a:solidFill>
              </a:rPr>
              <a:t>Non possiamo partire </a:t>
            </a:r>
            <a:r>
              <a:rPr lang="it-IT" dirty="0">
                <a:solidFill>
                  <a:srgbClr val="FFFF00"/>
                </a:solidFill>
              </a:rPr>
              <a:t>da noi, dalla nostra </a:t>
            </a:r>
            <a:r>
              <a:rPr lang="it-IT" dirty="0" smtClean="0">
                <a:solidFill>
                  <a:srgbClr val="FFFF00"/>
                </a:solidFill>
              </a:rPr>
              <a:t>esperienza (incomprensione)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Partire </a:t>
            </a:r>
            <a:r>
              <a:rPr lang="it-IT" dirty="0">
                <a:solidFill>
                  <a:schemeClr val="bg1"/>
                </a:solidFill>
              </a:rPr>
              <a:t>da </a:t>
            </a:r>
            <a:r>
              <a:rPr lang="it-IT" dirty="0" smtClean="0">
                <a:solidFill>
                  <a:schemeClr val="bg1"/>
                </a:solidFill>
              </a:rPr>
              <a:t>loro: </a:t>
            </a:r>
            <a:r>
              <a:rPr lang="it-IT" dirty="0">
                <a:solidFill>
                  <a:schemeClr val="bg1"/>
                </a:solidFill>
              </a:rPr>
              <a:t>necessità, </a:t>
            </a:r>
            <a:r>
              <a:rPr lang="it-IT" dirty="0" smtClean="0">
                <a:solidFill>
                  <a:schemeClr val="bg1"/>
                </a:solidFill>
              </a:rPr>
              <a:t>desideri</a:t>
            </a:r>
            <a:r>
              <a:rPr lang="it-IT" dirty="0">
                <a:solidFill>
                  <a:schemeClr val="bg1"/>
                </a:solidFill>
              </a:rPr>
              <a:t>, sogni, </a:t>
            </a:r>
            <a:r>
              <a:rPr lang="it-IT" dirty="0" smtClean="0">
                <a:solidFill>
                  <a:schemeClr val="bg1"/>
                </a:solidFill>
              </a:rPr>
              <a:t>bisogno </a:t>
            </a:r>
            <a:r>
              <a:rPr lang="it-IT" dirty="0">
                <a:solidFill>
                  <a:schemeClr val="bg1"/>
                </a:solidFill>
              </a:rPr>
              <a:t>di </a:t>
            </a:r>
            <a:r>
              <a:rPr lang="it-IT" dirty="0" smtClean="0">
                <a:solidFill>
                  <a:schemeClr val="bg1"/>
                </a:solidFill>
              </a:rPr>
              <a:t>relazione… linguaggi!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04" y="44624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chemeClr val="bg1"/>
                </a:solidFill>
              </a:rPr>
              <a:t>La tecnologia: </a:t>
            </a:r>
            <a:r>
              <a:rPr lang="it-IT" sz="3600" dirty="0" smtClean="0">
                <a:solidFill>
                  <a:schemeClr val="bg1"/>
                </a:solidFill>
              </a:rPr>
              <a:t>balia, </a:t>
            </a:r>
            <a:r>
              <a:rPr lang="it-IT" sz="3600" dirty="0" err="1" smtClean="0">
                <a:solidFill>
                  <a:schemeClr val="bg1"/>
                </a:solidFill>
              </a:rPr>
              <a:t>riempitempo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*Formazione educativa e culturale </a:t>
            </a:r>
            <a:r>
              <a:rPr lang="it-IT" dirty="0">
                <a:solidFill>
                  <a:srgbClr val="FFFF00"/>
                </a:solidFill>
              </a:rPr>
              <a:t>dei </a:t>
            </a:r>
            <a:r>
              <a:rPr lang="it-IT" dirty="0" smtClean="0">
                <a:solidFill>
                  <a:srgbClr val="FFFF00"/>
                </a:solidFill>
              </a:rPr>
              <a:t>figli delegata ai </a:t>
            </a:r>
            <a:r>
              <a:rPr lang="it-IT" dirty="0">
                <a:solidFill>
                  <a:srgbClr val="FFFF00"/>
                </a:solidFill>
              </a:rPr>
              <a:t>programmi </a:t>
            </a:r>
            <a:r>
              <a:rPr lang="it-IT" dirty="0" smtClean="0">
                <a:solidFill>
                  <a:srgbClr val="FFFF00"/>
                </a:solidFill>
              </a:rPr>
              <a:t>televisivi.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*Mancanza di relazione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&gt; Mancanza di </a:t>
            </a:r>
            <a:r>
              <a:rPr lang="it-IT" dirty="0">
                <a:solidFill>
                  <a:srgbClr val="FFFF00"/>
                </a:solidFill>
              </a:rPr>
              <a:t>conoscenza comune, interpersonale,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&gt; Conseguente </a:t>
            </a:r>
            <a:r>
              <a:rPr lang="it-IT" dirty="0">
                <a:solidFill>
                  <a:srgbClr val="FFFF00"/>
                </a:solidFill>
              </a:rPr>
              <a:t>differenziazione dei </a:t>
            </a:r>
            <a:r>
              <a:rPr lang="it-IT" dirty="0" smtClean="0">
                <a:solidFill>
                  <a:srgbClr val="FFFF00"/>
                </a:solidFill>
              </a:rPr>
              <a:t>linguaggi: incomprensione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 smtClean="0">
                <a:solidFill>
                  <a:srgbClr val="FFFF00"/>
                </a:solidFill>
              </a:rPr>
              <a:t>incomunicabilità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 smtClean="0">
                <a:solidFill>
                  <a:srgbClr val="FFFF00"/>
                </a:solidFill>
              </a:rPr>
              <a:t>assenza </a:t>
            </a:r>
            <a:r>
              <a:rPr lang="it-IT" dirty="0">
                <a:solidFill>
                  <a:srgbClr val="FFFF00"/>
                </a:solidFill>
              </a:rPr>
              <a:t>di </a:t>
            </a:r>
            <a:r>
              <a:rPr lang="it-IT" dirty="0" smtClean="0">
                <a:solidFill>
                  <a:srgbClr val="FFFF00"/>
                </a:solidFill>
              </a:rPr>
              <a:t>relazione.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*Le icone della comunicazione usate dal Magistero: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&gt;Babele: la </a:t>
            </a:r>
            <a:r>
              <a:rPr lang="it-IT" i="1" dirty="0">
                <a:solidFill>
                  <a:schemeClr val="bg1"/>
                </a:solidFill>
              </a:rPr>
              <a:t>centrifuga</a:t>
            </a:r>
            <a:r>
              <a:rPr lang="it-IT" dirty="0">
                <a:solidFill>
                  <a:schemeClr val="bg1"/>
                </a:solidFill>
              </a:rPr>
              <a:t> della </a:t>
            </a:r>
            <a:r>
              <a:rPr lang="it-IT" dirty="0" smtClean="0">
                <a:solidFill>
                  <a:schemeClr val="bg1"/>
                </a:solidFill>
              </a:rPr>
              <a:t>comunicazione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&gt;Pentecoste: la </a:t>
            </a:r>
            <a:r>
              <a:rPr lang="it-IT" i="1" dirty="0" smtClean="0">
                <a:solidFill>
                  <a:schemeClr val="bg1"/>
                </a:solidFill>
              </a:rPr>
              <a:t>centripeta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della comunicazione e </a:t>
            </a:r>
            <a:r>
              <a:rPr lang="it-IT" dirty="0" smtClean="0">
                <a:solidFill>
                  <a:schemeClr val="bg1"/>
                </a:solidFill>
              </a:rPr>
              <a:t>della comprensione.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18974"/>
            <a:ext cx="2235192" cy="14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9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Dare forza al </a:t>
            </a:r>
            <a:r>
              <a:rPr lang="it-IT" i="1" dirty="0">
                <a:solidFill>
                  <a:srgbClr val="FFFF00"/>
                </a:solidFill>
              </a:rPr>
              <a:t>Logos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prima che ai </a:t>
            </a:r>
            <a:r>
              <a:rPr lang="it-IT" i="1" dirty="0" err="1" smtClean="0">
                <a:solidFill>
                  <a:srgbClr val="FFFF00"/>
                </a:solidFill>
              </a:rPr>
              <a:t>Verba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81549"/>
            <a:ext cx="5050904" cy="892695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Coniugare pensiero e </a:t>
            </a:r>
            <a:r>
              <a:rPr lang="it-IT" dirty="0" smtClean="0">
                <a:solidFill>
                  <a:schemeClr val="bg1"/>
                </a:solidFill>
              </a:rPr>
              <a:t>parole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97980"/>
            <a:ext cx="2866344" cy="39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3229</Words>
  <Application>Microsoft Office PowerPoint</Application>
  <PresentationFormat>Presentazione su schermo (4:3)</PresentationFormat>
  <Paragraphs>280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2" baseType="lpstr">
      <vt:lpstr>Tema di Office</vt:lpstr>
      <vt:lpstr>Università Pontificia Salesiana</vt:lpstr>
      <vt:lpstr>Presentazione standard di PowerPoint</vt:lpstr>
      <vt:lpstr>Contesti</vt:lpstr>
      <vt:lpstr>Presentazione standard di PowerPoint</vt:lpstr>
      <vt:lpstr>Necessità di autocritica  e di verifica</vt:lpstr>
      <vt:lpstr>Elementi che contribuiscono alla crisi del modello pedagogico dell'iniziazione cristiana: </vt:lpstr>
      <vt:lpstr>Ci vuole ben altro!</vt:lpstr>
      <vt:lpstr>La tecnologia: balia, riempitempo</vt:lpstr>
      <vt:lpstr>Dare forza al Logos prima che ai Verba </vt:lpstr>
      <vt:lpstr>Educare &gt;</vt:lpstr>
      <vt:lpstr>Evangelizzare &gt; </vt:lpstr>
      <vt:lpstr>Le quattro epoche</vt:lpstr>
      <vt:lpstr>Chiesa e Media </vt:lpstr>
      <vt:lpstr>L'atteggiamento della Chiesa </vt:lpstr>
      <vt:lpstr>Giovanni Paolo II </vt:lpstr>
      <vt:lpstr>In campo catechistico e pastorale… </vt:lpstr>
      <vt:lpstr>La sola parola non basta!</vt:lpstr>
      <vt:lpstr>I Supporti</vt:lpstr>
      <vt:lpstr>Rapida rivoluzione tecnologica</vt:lpstr>
      <vt:lpstr>Caratteristiche della società attuale</vt:lpstr>
      <vt:lpstr>Una società "complessa"</vt:lpstr>
      <vt:lpstr>Una società liquida</vt:lpstr>
      <vt:lpstr>La cultura social è…</vt:lpstr>
      <vt:lpstr>… è una cultura 2.0… </vt:lpstr>
      <vt:lpstr>… una cultura "sonora” </vt:lpstr>
      <vt:lpstr>… una cultura del download</vt:lpstr>
      <vt:lpstr>Testi</vt:lpstr>
      <vt:lpstr>Pubblicità</vt:lpstr>
      <vt:lpstr>Cartoni animati</vt:lpstr>
      <vt:lpstr>Fiction per ragazzi</vt:lpstr>
      <vt:lpstr>Cinema</vt:lpstr>
      <vt:lpstr>Videogames</vt:lpstr>
      <vt:lpstr>Musica</vt:lpstr>
      <vt:lpstr>Pubblicità «per adulti»</vt:lpstr>
      <vt:lpstr>La comunicazione  nell'era digitale Caratteristiche</vt:lpstr>
      <vt:lpstr>Interattività</vt:lpstr>
      <vt:lpstr>Altre 5 qualità  dei media digitali</vt:lpstr>
      <vt:lpstr>In sintesi:  caratteri della comunicazione  e della cultura attuale</vt:lpstr>
      <vt:lpstr>Per trarre il meglio dalla comunicazione digitale: Considerare i Rischi… </vt:lpstr>
      <vt:lpstr>…per valorizzare le ricchezze</vt:lpstr>
      <vt:lpstr>Una nuova agenzia che esige partecipazione</vt:lpstr>
      <vt:lpstr>Testi</vt:lpstr>
      <vt:lpstr>Homo Sapiens 2.0</vt:lpstr>
      <vt:lpstr>Gap generazionale</vt:lpstr>
      <vt:lpstr>I supporti della comunicazione dei Nativi digitali</vt:lpstr>
      <vt:lpstr>Presentazione standard di PowerPoint</vt:lpstr>
      <vt:lpstr>I rischi di Facebook</vt:lpstr>
      <vt:lpstr>Presentazione standard di PowerPoint</vt:lpstr>
      <vt:lpstr>I giocattoli 3.0</vt:lpstr>
      <vt:lpstr>Le statistiche</vt:lpstr>
      <vt:lpstr>Cyberbullismo e Cybersexting</vt:lpstr>
      <vt:lpstr>Disvalori da educare</vt:lpstr>
      <vt:lpstr>Catechisti multitasking</vt:lpstr>
      <vt:lpstr>I Diritti dei Nativi Digitali</vt:lpstr>
      <vt:lpstr>Conseguenze  per la religione e la pastorale</vt:lpstr>
      <vt:lpstr>La catechesi deve offrire…</vt:lpstr>
      <vt:lpstr>Obiettivo/Sfida</vt:lpstr>
      <vt:lpstr>Per una e pastorale rinnovata Alcune indicazioni metodologiche: </vt:lpstr>
      <vt:lpstr>Da uno schema tradizionale</vt:lpstr>
      <vt:lpstr>a uno più interattivo  e multimediale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Renato</dc:creator>
  <cp:lastModifiedBy>Renato</cp:lastModifiedBy>
  <cp:revision>113</cp:revision>
  <dcterms:created xsi:type="dcterms:W3CDTF">2014-03-01T22:39:47Z</dcterms:created>
  <dcterms:modified xsi:type="dcterms:W3CDTF">2014-03-15T23:40:04Z</dcterms:modified>
</cp:coreProperties>
</file>